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64" r:id="rId1"/>
  </p:sldMasterIdLst>
  <p:sldIdLst>
    <p:sldId id="256" r:id="rId2"/>
    <p:sldId id="269" r:id="rId3"/>
    <p:sldId id="293" r:id="rId4"/>
    <p:sldId id="292" r:id="rId5"/>
    <p:sldId id="257" r:id="rId6"/>
    <p:sldId id="264" r:id="rId7"/>
    <p:sldId id="265" r:id="rId8"/>
    <p:sldId id="279" r:id="rId9"/>
    <p:sldId id="271" r:id="rId10"/>
    <p:sldId id="270" r:id="rId11"/>
    <p:sldId id="272" r:id="rId12"/>
    <p:sldId id="273" r:id="rId13"/>
    <p:sldId id="274" r:id="rId14"/>
    <p:sldId id="280" r:id="rId15"/>
    <p:sldId id="268" r:id="rId16"/>
    <p:sldId id="258" r:id="rId17"/>
    <p:sldId id="259" r:id="rId18"/>
    <p:sldId id="260" r:id="rId19"/>
    <p:sldId id="261" r:id="rId20"/>
    <p:sldId id="263" r:id="rId21"/>
    <p:sldId id="266" r:id="rId22"/>
    <p:sldId id="262" r:id="rId23"/>
    <p:sldId id="275" r:id="rId24"/>
    <p:sldId id="285" r:id="rId25"/>
    <p:sldId id="290" r:id="rId26"/>
    <p:sldId id="286" r:id="rId27"/>
    <p:sldId id="284" r:id="rId28"/>
    <p:sldId id="282" r:id="rId29"/>
    <p:sldId id="276" r:id="rId30"/>
    <p:sldId id="287" r:id="rId31"/>
    <p:sldId id="288" r:id="rId32"/>
    <p:sldId id="277" r:id="rId33"/>
    <p:sldId id="281" r:id="rId34"/>
    <p:sldId id="289" r:id="rId35"/>
    <p:sldId id="283" r:id="rId36"/>
    <p:sldId id="291" r:id="rId37"/>
    <p:sldId id="267" r:id="rId3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5B1C7"/>
    <a:srgbClr val="C7D66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2" autoAdjust="0"/>
    <p:restoredTop sz="94660"/>
  </p:normalViewPr>
  <p:slideViewPr>
    <p:cSldViewPr snapToGrid="0">
      <p:cViewPr>
        <p:scale>
          <a:sx n="68" d="100"/>
          <a:sy n="68" d="100"/>
        </p:scale>
        <p:origin x="600" y="18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-13579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/>
          <p:cNvGrpSpPr/>
          <p:nvPr/>
        </p:nvGrpSpPr>
        <p:grpSpPr>
          <a:xfrm>
            <a:off x="546100" y="-4763"/>
            <a:ext cx="5014912" cy="6862763"/>
            <a:chOff x="2928938" y="-4763"/>
            <a:chExt cx="5014912" cy="6862763"/>
          </a:xfrm>
        </p:grpSpPr>
        <p:sp>
          <p:nvSpPr>
            <p:cNvPr id="22" name="Freeform 6"/>
            <p:cNvSpPr/>
            <p:nvPr/>
          </p:nvSpPr>
          <p:spPr bwMode="auto">
            <a:xfrm>
              <a:off x="3367088" y="-4763"/>
              <a:ext cx="1063625" cy="2782888"/>
            </a:xfrm>
            <a:custGeom>
              <a:avLst/>
              <a:gdLst/>
              <a:ahLst/>
              <a:cxnLst/>
              <a:rect l="0" t="0" r="r" b="b"/>
              <a:pathLst>
                <a:path w="670" h="1753">
                  <a:moveTo>
                    <a:pt x="0" y="1696"/>
                  </a:moveTo>
                  <a:lnTo>
                    <a:pt x="225" y="1753"/>
                  </a:lnTo>
                  <a:lnTo>
                    <a:pt x="670" y="0"/>
                  </a:lnTo>
                  <a:lnTo>
                    <a:pt x="430" y="0"/>
                  </a:lnTo>
                  <a:lnTo>
                    <a:pt x="0" y="169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23" name="Freeform 7"/>
            <p:cNvSpPr/>
            <p:nvPr/>
          </p:nvSpPr>
          <p:spPr bwMode="auto">
            <a:xfrm>
              <a:off x="2928938" y="-4763"/>
              <a:ext cx="1035050" cy="2673350"/>
            </a:xfrm>
            <a:custGeom>
              <a:avLst/>
              <a:gdLst/>
              <a:ahLst/>
              <a:cxnLst/>
              <a:rect l="0" t="0" r="r" b="b"/>
              <a:pathLst>
                <a:path w="652" h="1684">
                  <a:moveTo>
                    <a:pt x="225" y="1684"/>
                  </a:moveTo>
                  <a:lnTo>
                    <a:pt x="652" y="0"/>
                  </a:lnTo>
                  <a:lnTo>
                    <a:pt x="411" y="0"/>
                  </a:lnTo>
                  <a:lnTo>
                    <a:pt x="0" y="1627"/>
                  </a:lnTo>
                  <a:lnTo>
                    <a:pt x="219" y="1681"/>
                  </a:lnTo>
                  <a:lnTo>
                    <a:pt x="225" y="1684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24" name="Freeform 9"/>
            <p:cNvSpPr/>
            <p:nvPr/>
          </p:nvSpPr>
          <p:spPr bwMode="auto">
            <a:xfrm>
              <a:off x="2928938" y="2582862"/>
              <a:ext cx="2693987" cy="4275138"/>
            </a:xfrm>
            <a:custGeom>
              <a:avLst/>
              <a:gdLst/>
              <a:ahLst/>
              <a:cxnLst/>
              <a:rect l="0" t="0" r="r" b="b"/>
              <a:pathLst>
                <a:path w="1697" h="2693">
                  <a:moveTo>
                    <a:pt x="0" y="0"/>
                  </a:moveTo>
                  <a:lnTo>
                    <a:pt x="1622" y="2693"/>
                  </a:lnTo>
                  <a:lnTo>
                    <a:pt x="1697" y="269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25" name="Freeform 10"/>
            <p:cNvSpPr/>
            <p:nvPr/>
          </p:nvSpPr>
          <p:spPr bwMode="auto">
            <a:xfrm>
              <a:off x="3371850" y="2692400"/>
              <a:ext cx="3332162" cy="4165600"/>
            </a:xfrm>
            <a:custGeom>
              <a:avLst/>
              <a:gdLst/>
              <a:ahLst/>
              <a:cxnLst/>
              <a:rect l="0" t="0" r="r" b="b"/>
              <a:pathLst>
                <a:path w="2099" h="2624">
                  <a:moveTo>
                    <a:pt x="2099" y="2624"/>
                  </a:moveTo>
                  <a:lnTo>
                    <a:pt x="0" y="0"/>
                  </a:lnTo>
                  <a:lnTo>
                    <a:pt x="2021" y="2624"/>
                  </a:lnTo>
                  <a:lnTo>
                    <a:pt x="2099" y="2624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26" name="Freeform 11"/>
            <p:cNvSpPr/>
            <p:nvPr/>
          </p:nvSpPr>
          <p:spPr bwMode="auto">
            <a:xfrm>
              <a:off x="3367088" y="2687637"/>
              <a:ext cx="4576762" cy="4170363"/>
            </a:xfrm>
            <a:custGeom>
              <a:avLst/>
              <a:gdLst/>
              <a:ahLst/>
              <a:cxnLst/>
              <a:rect l="0" t="0" r="r" b="b"/>
              <a:pathLst>
                <a:path w="2883" h="2627">
                  <a:moveTo>
                    <a:pt x="0" y="0"/>
                  </a:moveTo>
                  <a:lnTo>
                    <a:pt x="3" y="3"/>
                  </a:lnTo>
                  <a:lnTo>
                    <a:pt x="2102" y="2627"/>
                  </a:lnTo>
                  <a:lnTo>
                    <a:pt x="2883" y="2627"/>
                  </a:lnTo>
                  <a:lnTo>
                    <a:pt x="225" y="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27" name="Freeform 12"/>
            <p:cNvSpPr/>
            <p:nvPr/>
          </p:nvSpPr>
          <p:spPr bwMode="auto">
            <a:xfrm>
              <a:off x="2928938" y="2578100"/>
              <a:ext cx="3584575" cy="4279900"/>
            </a:xfrm>
            <a:custGeom>
              <a:avLst/>
              <a:gdLst/>
              <a:ahLst/>
              <a:cxnLst/>
              <a:rect l="0" t="0" r="r" b="b"/>
              <a:pathLst>
                <a:path w="2258" h="2696">
                  <a:moveTo>
                    <a:pt x="2258" y="2696"/>
                  </a:moveTo>
                  <a:lnTo>
                    <a:pt x="264" y="111"/>
                  </a:lnTo>
                  <a:lnTo>
                    <a:pt x="228" y="60"/>
                  </a:lnTo>
                  <a:lnTo>
                    <a:pt x="225" y="57"/>
                  </a:lnTo>
                  <a:lnTo>
                    <a:pt x="0" y="0"/>
                  </a:lnTo>
                  <a:lnTo>
                    <a:pt x="0" y="3"/>
                  </a:lnTo>
                  <a:lnTo>
                    <a:pt x="1697" y="2696"/>
                  </a:lnTo>
                  <a:lnTo>
                    <a:pt x="2258" y="2696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928401" y="1380068"/>
            <a:ext cx="8574622" cy="2616199"/>
          </a:xfrm>
        </p:spPr>
        <p:txBody>
          <a:bodyPr anchor="b">
            <a:normAutofit/>
          </a:bodyPr>
          <a:lstStyle>
            <a:lvl1pPr algn="r">
              <a:defRPr sz="6000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15377" y="3996267"/>
            <a:ext cx="6987645" cy="1388534"/>
          </a:xfrm>
        </p:spPr>
        <p:txBody>
          <a:bodyPr anchor="t">
            <a:normAutofit/>
          </a:bodyPr>
          <a:lstStyle>
            <a:lvl1pPr marL="0" indent="0" algn="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BA1CD4-B68E-4EBB-93F8-433811B2BCE4}" type="datetimeFigureOut">
              <a:rPr lang="en-US" smtClean="0"/>
              <a:t>2/29/2016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32412" y="5883275"/>
            <a:ext cx="4324044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92F134-5FAD-4DE6-96A2-33FECD2E52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00712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1" y="4732865"/>
            <a:ext cx="10018711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386012" y="932112"/>
            <a:ext cx="8225944" cy="3164976"/>
          </a:xfrm>
          <a:prstGeom prst="roundRect">
            <a:avLst>
              <a:gd name="adj" fmla="val 43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4311" y="5299603"/>
            <a:ext cx="10018711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BA1CD4-B68E-4EBB-93F8-433811B2BCE4}" type="datetimeFigureOut">
              <a:rPr lang="en-US" smtClean="0"/>
              <a:t>2/29/2016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92F134-5FAD-4DE6-96A2-33FECD2E52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91654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2" y="685800"/>
            <a:ext cx="10018711" cy="3048000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343400"/>
            <a:ext cx="10018713" cy="14478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BA1CD4-B68E-4EBB-93F8-433811B2BCE4}" type="datetimeFigureOut">
              <a:rPr lang="en-US" smtClean="0"/>
              <a:t>2/29/2016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92F134-5FAD-4DE6-96A2-33FECD2E52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273292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1598612" y="863023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893425" y="2819399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8212" y="685800"/>
            <a:ext cx="8990012" cy="2743199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436811" y="3428999"/>
            <a:ext cx="8532815" cy="381000"/>
          </a:xfrm>
        </p:spPr>
        <p:txBody>
          <a:bodyPr anchor="ctr">
            <a:normAutofit/>
          </a:bodyPr>
          <a:lstStyle>
            <a:lvl1pPr marL="0" indent="0">
              <a:buFontTx/>
              <a:buNone/>
              <a:defRPr sz="18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1" y="4343400"/>
            <a:ext cx="10018711" cy="14478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BA1CD4-B68E-4EBB-93F8-433811B2BCE4}" type="datetimeFigureOut">
              <a:rPr lang="en-US" smtClean="0"/>
              <a:t>2/29/2016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92F134-5FAD-4DE6-96A2-33FECD2E52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756341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3" y="3308581"/>
            <a:ext cx="10018709" cy="1468800"/>
          </a:xfrm>
        </p:spPr>
        <p:txBody>
          <a:bodyPr anchor="b">
            <a:normAutofit/>
          </a:bodyPr>
          <a:lstStyle>
            <a:lvl1pPr algn="r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777381"/>
            <a:ext cx="10018710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BA1CD4-B68E-4EBB-93F8-433811B2BCE4}" type="datetimeFigureOut">
              <a:rPr lang="en-US" smtClean="0"/>
              <a:t>2/29/2016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92F134-5FAD-4DE6-96A2-33FECD2E52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312244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1598612" y="863023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893425" y="2819399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8212" y="685800"/>
            <a:ext cx="8990012" cy="2743199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84313" y="3886200"/>
            <a:ext cx="10018710" cy="889000"/>
          </a:xfrm>
        </p:spPr>
        <p:txBody>
          <a:bodyPr vert="horz" lIns="91440" tIns="45720" rIns="91440" bIns="45720" rtlCol="0" anchor="b">
            <a:normAutofit/>
          </a:bodyPr>
          <a:lstStyle>
            <a:lvl1pPr algn="r">
              <a:buNone/>
              <a:defRPr lang="en-US" sz="24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775200"/>
            <a:ext cx="10018710" cy="1016000"/>
          </a:xfrm>
        </p:spPr>
        <p:txBody>
          <a:bodyPr anchor="t">
            <a:normAutofit/>
          </a:bodyPr>
          <a:lstStyle>
            <a:lvl1pPr marL="0" indent="0" algn="r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BA1CD4-B68E-4EBB-93F8-433811B2BCE4}" type="datetimeFigureOut">
              <a:rPr lang="en-US" smtClean="0"/>
              <a:t>2/29/2016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92F134-5FAD-4DE6-96A2-33FECD2E52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843138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3" y="685800"/>
            <a:ext cx="10018712" cy="2727325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84312" y="3505200"/>
            <a:ext cx="10018713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1" y="4343400"/>
            <a:ext cx="10018713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BA1CD4-B68E-4EBB-93F8-433811B2BCE4}" type="datetimeFigureOut">
              <a:rPr lang="en-US" smtClean="0"/>
              <a:t>2/29/2016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92F134-5FAD-4DE6-96A2-33FECD2E52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394498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BA1CD4-B68E-4EBB-93F8-433811B2BCE4}" type="datetimeFigureOut">
              <a:rPr lang="en-US" smtClean="0"/>
              <a:t>2/29/2016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92F134-5FAD-4DE6-96A2-33FECD2E52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315313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732655" y="685800"/>
            <a:ext cx="1770369" cy="5105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84312" y="685800"/>
            <a:ext cx="8019742" cy="5105400"/>
          </a:xfrm>
        </p:spPr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BA1CD4-B68E-4EBB-93F8-433811B2BCE4}" type="datetimeFigureOut">
              <a:rPr lang="en-US" smtClean="0"/>
              <a:t>2/29/2016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92F134-5FAD-4DE6-96A2-33FECD2E52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921092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BA1CD4-B68E-4EBB-93F8-433811B2BCE4}" type="datetimeFigureOut">
              <a:rPr lang="en-US" smtClean="0"/>
              <a:t>2/29/2016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92F134-5FAD-4DE6-96A2-33FECD2E52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00396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BA1CD4-B68E-4EBB-93F8-433811B2BCE4}" type="datetimeFigureOut">
              <a:rPr lang="en-US" smtClean="0"/>
              <a:t>2/29/2016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951856" y="5867131"/>
            <a:ext cx="551167" cy="365125"/>
          </a:xfrm>
        </p:spPr>
        <p:txBody>
          <a:bodyPr/>
          <a:lstStyle/>
          <a:p>
            <a:fld id="{C892F134-5FAD-4DE6-96A2-33FECD2E52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66323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72279" y="2666999"/>
            <a:ext cx="8930747" cy="2110382"/>
          </a:xfrm>
        </p:spPr>
        <p:txBody>
          <a:bodyPr anchor="b"/>
          <a:lstStyle>
            <a:lvl1pPr algn="r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72278" y="4777381"/>
            <a:ext cx="8930748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BA1CD4-B68E-4EBB-93F8-433811B2BCE4}" type="datetimeFigureOut">
              <a:rPr lang="en-US" smtClean="0"/>
              <a:t>2/29/2016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92F134-5FAD-4DE6-96A2-33FECD2E52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04485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1" y="685800"/>
            <a:ext cx="10018713" cy="175259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84312" y="2666999"/>
            <a:ext cx="4895055" cy="3124201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07967" y="2667000"/>
            <a:ext cx="4895056" cy="3124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BA1CD4-B68E-4EBB-93F8-433811B2BCE4}" type="datetimeFigureOut">
              <a:rPr lang="en-US" smtClean="0"/>
              <a:t>2/29/2016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92F134-5FAD-4DE6-96A2-33FECD2E52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98650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72179" y="2658533"/>
            <a:ext cx="4607188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84311" y="3335337"/>
            <a:ext cx="4895056" cy="2455862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880487" y="2667000"/>
            <a:ext cx="462253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7967" y="3335337"/>
            <a:ext cx="4895056" cy="2455862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BA1CD4-B68E-4EBB-93F8-433811B2BCE4}" type="datetimeFigureOut">
              <a:rPr lang="en-US" smtClean="0"/>
              <a:t>2/29/2016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92F134-5FAD-4DE6-96A2-33FECD2E52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40844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BA1CD4-B68E-4EBB-93F8-433811B2BCE4}" type="datetimeFigureOut">
              <a:rPr lang="en-US" smtClean="0"/>
              <a:t>2/29/2016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92F134-5FAD-4DE6-96A2-33FECD2E52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53216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BA1CD4-B68E-4EBB-93F8-433811B2BCE4}" type="datetimeFigureOut">
              <a:rPr lang="en-US" smtClean="0"/>
              <a:t>2/29/2016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92F134-5FAD-4DE6-96A2-33FECD2E52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63568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2" y="1600200"/>
            <a:ext cx="3549121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62033" y="685799"/>
            <a:ext cx="6240990" cy="5105401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4312" y="2971800"/>
            <a:ext cx="3549121" cy="18288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BA1CD4-B68E-4EBB-93F8-433811B2BCE4}" type="datetimeFigureOut">
              <a:rPr lang="en-US" smtClean="0"/>
              <a:t>2/29/2016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92F134-5FAD-4DE6-96A2-33FECD2E52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60358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2724" y="1752599"/>
            <a:ext cx="5426158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594682" y="914400"/>
            <a:ext cx="3280974" cy="4572000"/>
          </a:xfrm>
          <a:prstGeom prst="roundRect">
            <a:avLst>
              <a:gd name="adj" fmla="val 42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2724" y="3124199"/>
            <a:ext cx="5426158" cy="1828800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BA1CD4-B68E-4EBB-93F8-433811B2BCE4}" type="datetimeFigureOut">
              <a:rPr lang="en-US" smtClean="0"/>
              <a:t>2/29/2016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92F134-5FAD-4DE6-96A2-33FECD2E52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30245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0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150812" y="0"/>
            <a:ext cx="2436813" cy="6858001"/>
            <a:chOff x="1320800" y="0"/>
            <a:chExt cx="2436813" cy="6858001"/>
          </a:xfrm>
        </p:grpSpPr>
        <p:sp>
          <p:nvSpPr>
            <p:cNvPr id="8" name="Freeform 6"/>
            <p:cNvSpPr/>
            <p:nvPr/>
          </p:nvSpPr>
          <p:spPr bwMode="auto">
            <a:xfrm>
              <a:off x="1627188" y="0"/>
              <a:ext cx="1122363" cy="5329238"/>
            </a:xfrm>
            <a:custGeom>
              <a:avLst/>
              <a:gdLst/>
              <a:ahLst/>
              <a:cxnLst/>
              <a:rect l="0" t="0" r="r" b="b"/>
              <a:pathLst>
                <a:path w="707" h="3357">
                  <a:moveTo>
                    <a:pt x="0" y="3330"/>
                  </a:moveTo>
                  <a:lnTo>
                    <a:pt x="156" y="3357"/>
                  </a:lnTo>
                  <a:lnTo>
                    <a:pt x="707" y="0"/>
                  </a:lnTo>
                  <a:lnTo>
                    <a:pt x="547" y="0"/>
                  </a:lnTo>
                  <a:lnTo>
                    <a:pt x="0" y="333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9" name="Freeform 7"/>
            <p:cNvSpPr/>
            <p:nvPr/>
          </p:nvSpPr>
          <p:spPr bwMode="auto">
            <a:xfrm>
              <a:off x="1320800" y="0"/>
              <a:ext cx="1117600" cy="5276850"/>
            </a:xfrm>
            <a:custGeom>
              <a:avLst/>
              <a:gdLst/>
              <a:ahLst/>
              <a:cxnLst/>
              <a:rect l="0" t="0" r="r" b="b"/>
              <a:pathLst>
                <a:path w="704" h="3324">
                  <a:moveTo>
                    <a:pt x="704" y="0"/>
                  </a:moveTo>
                  <a:lnTo>
                    <a:pt x="545" y="0"/>
                  </a:lnTo>
                  <a:lnTo>
                    <a:pt x="0" y="3300"/>
                  </a:lnTo>
                  <a:lnTo>
                    <a:pt x="157" y="3324"/>
                  </a:lnTo>
                  <a:lnTo>
                    <a:pt x="704" y="0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10" name="Freeform 8"/>
            <p:cNvSpPr/>
            <p:nvPr/>
          </p:nvSpPr>
          <p:spPr bwMode="auto">
            <a:xfrm>
              <a:off x="1320800" y="5238750"/>
              <a:ext cx="1228725" cy="1619250"/>
            </a:xfrm>
            <a:custGeom>
              <a:avLst/>
              <a:gdLst/>
              <a:ahLst/>
              <a:cxnLst/>
              <a:rect l="0" t="0" r="r" b="b"/>
              <a:pathLst>
                <a:path w="774" h="1020">
                  <a:moveTo>
                    <a:pt x="0" y="0"/>
                  </a:moveTo>
                  <a:lnTo>
                    <a:pt x="740" y="1020"/>
                  </a:lnTo>
                  <a:lnTo>
                    <a:pt x="774" y="10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11" name="Freeform 9"/>
            <p:cNvSpPr/>
            <p:nvPr/>
          </p:nvSpPr>
          <p:spPr bwMode="auto">
            <a:xfrm>
              <a:off x="1627188" y="5291138"/>
              <a:ext cx="1495425" cy="1566863"/>
            </a:xfrm>
            <a:custGeom>
              <a:avLst/>
              <a:gdLst/>
              <a:ahLst/>
              <a:cxnLst/>
              <a:rect l="0" t="0" r="r" b="b"/>
              <a:pathLst>
                <a:path w="942" h="987">
                  <a:moveTo>
                    <a:pt x="0" y="0"/>
                  </a:moveTo>
                  <a:lnTo>
                    <a:pt x="909" y="987"/>
                  </a:lnTo>
                  <a:lnTo>
                    <a:pt x="942" y="98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12" name="Freeform 10"/>
            <p:cNvSpPr/>
            <p:nvPr/>
          </p:nvSpPr>
          <p:spPr bwMode="auto">
            <a:xfrm>
              <a:off x="1627188" y="5286375"/>
              <a:ext cx="2130425" cy="1571625"/>
            </a:xfrm>
            <a:custGeom>
              <a:avLst/>
              <a:gdLst/>
              <a:ahLst/>
              <a:cxnLst/>
              <a:rect l="0" t="0" r="r" b="b"/>
              <a:pathLst>
                <a:path w="1342" h="990">
                  <a:moveTo>
                    <a:pt x="0" y="3"/>
                  </a:moveTo>
                  <a:lnTo>
                    <a:pt x="942" y="990"/>
                  </a:lnTo>
                  <a:lnTo>
                    <a:pt x="1342" y="990"/>
                  </a:lnTo>
                  <a:lnTo>
                    <a:pt x="156" y="27"/>
                  </a:lnTo>
                  <a:lnTo>
                    <a:pt x="0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13" name="Freeform 11"/>
            <p:cNvSpPr/>
            <p:nvPr/>
          </p:nvSpPr>
          <p:spPr bwMode="auto">
            <a:xfrm>
              <a:off x="1320800" y="5238750"/>
              <a:ext cx="1695450" cy="1619250"/>
            </a:xfrm>
            <a:custGeom>
              <a:avLst/>
              <a:gdLst/>
              <a:ahLst/>
              <a:cxnLst/>
              <a:rect l="0" t="0" r="r" b="b"/>
              <a:pathLst>
                <a:path w="1068" h="1020">
                  <a:moveTo>
                    <a:pt x="1068" y="1020"/>
                  </a:moveTo>
                  <a:lnTo>
                    <a:pt x="184" y="60"/>
                  </a:lnTo>
                  <a:lnTo>
                    <a:pt x="154" y="27"/>
                  </a:lnTo>
                  <a:lnTo>
                    <a:pt x="157" y="27"/>
                  </a:lnTo>
                  <a:lnTo>
                    <a:pt x="157" y="24"/>
                  </a:lnTo>
                  <a:lnTo>
                    <a:pt x="154" y="24"/>
                  </a:lnTo>
                  <a:lnTo>
                    <a:pt x="0" y="0"/>
                  </a:lnTo>
                  <a:lnTo>
                    <a:pt x="0" y="0"/>
                  </a:lnTo>
                  <a:lnTo>
                    <a:pt x="774" y="1020"/>
                  </a:lnTo>
                  <a:lnTo>
                    <a:pt x="1068" y="1020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84311" y="685800"/>
            <a:ext cx="10018713" cy="1752599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0" y="2666999"/>
            <a:ext cx="10018713" cy="31242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732656" y="5883275"/>
            <a:ext cx="1143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0FBA1CD4-B68E-4EBB-93F8-433811B2BCE4}" type="datetimeFigureOut">
              <a:rPr lang="en-US" smtClean="0"/>
              <a:t>2/29/2016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72279" y="5883275"/>
            <a:ext cx="708417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951856" y="5883275"/>
            <a:ext cx="5511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C892F134-5FAD-4DE6-96A2-33FECD2E52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49771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65" r:id="rId1"/>
    <p:sldLayoutId id="2147483866" r:id="rId2"/>
    <p:sldLayoutId id="2147483867" r:id="rId3"/>
    <p:sldLayoutId id="2147483868" r:id="rId4"/>
    <p:sldLayoutId id="2147483869" r:id="rId5"/>
    <p:sldLayoutId id="2147483870" r:id="rId6"/>
    <p:sldLayoutId id="2147483871" r:id="rId7"/>
    <p:sldLayoutId id="2147483872" r:id="rId8"/>
    <p:sldLayoutId id="2147483873" r:id="rId9"/>
    <p:sldLayoutId id="2147483874" r:id="rId10"/>
    <p:sldLayoutId id="2147483875" r:id="rId11"/>
    <p:sldLayoutId id="2147483876" r:id="rId12"/>
    <p:sldLayoutId id="2147483877" r:id="rId13"/>
    <p:sldLayoutId id="2147483878" r:id="rId14"/>
    <p:sldLayoutId id="2147483879" r:id="rId15"/>
    <p:sldLayoutId id="2147483880" r:id="rId16"/>
    <p:sldLayoutId id="2147483881" r:id="rId17"/>
    <p:sldLayoutId id="2147483882" r:id="rId18"/>
  </p:sldLayoutIdLst>
  <p:txStyles>
    <p:titleStyle>
      <a:lvl1pPr algn="ctr" defTabSz="457200" rtl="0" eaLnBrk="1" latinLnBrk="0" hangingPunct="1">
        <a:spcBef>
          <a:spcPct val="0"/>
        </a:spcBef>
        <a:buNone/>
        <a:defRPr sz="4000" kern="1200" cap="none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2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20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8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6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8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8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8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8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8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8.xml"/><Relationship Id="rId4" Type="http://schemas.openxmlformats.org/officeDocument/2006/relationships/hyperlink" Target="https://en.wikipedia.org/wiki/Comparison_of_network_monitoring_systems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8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paessler.com/" TargetMode="Externa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5.jp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8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1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56533" y="1935652"/>
            <a:ext cx="8574622" cy="2616199"/>
          </a:xfrm>
        </p:spPr>
        <p:txBody>
          <a:bodyPr>
            <a:normAutofit/>
          </a:bodyPr>
          <a:lstStyle/>
          <a:p>
            <a:pPr marR="0" rtl="0"/>
            <a:r>
              <a:rPr lang="en-US" sz="4800" b="1" i="0" u="none" strike="noStrike" baseline="0" dirty="0">
                <a:solidFill>
                  <a:srgbClr val="45B1C7"/>
                </a:solidFill>
                <a:latin typeface="Corbel" charset="0"/>
                <a:ea typeface="Corbel" charset="0"/>
                <a:cs typeface="Corbel" charset="0"/>
              </a:rPr>
              <a:t>An Ounce of Monitoring </a:t>
            </a:r>
            <a:br>
              <a:rPr lang="en-US" sz="4800" b="1" i="0" u="none" strike="noStrike" baseline="0" dirty="0">
                <a:solidFill>
                  <a:srgbClr val="45B1C7"/>
                </a:solidFill>
                <a:latin typeface="Corbel" charset="0"/>
                <a:ea typeface="Corbel" charset="0"/>
                <a:cs typeface="Corbel" charset="0"/>
              </a:rPr>
            </a:br>
            <a:r>
              <a:rPr lang="en-US" sz="4800" b="1" i="0" u="none" strike="noStrike" baseline="0" dirty="0">
                <a:solidFill>
                  <a:srgbClr val="45B1C7"/>
                </a:solidFill>
                <a:latin typeface="Corbel" charset="0"/>
                <a:ea typeface="Corbel" charset="0"/>
                <a:cs typeface="Corbel" charset="0"/>
              </a:rPr>
              <a:t>– A Pound of Prevention.</a:t>
            </a:r>
          </a:p>
        </p:txBody>
      </p:sp>
      <p:sp>
        <p:nvSpPr>
          <p:cNvPr id="4" name="Subtitle 3"/>
          <p:cNvSpPr>
            <a:spLocks noGrp="1"/>
          </p:cNvSpPr>
          <p:nvPr>
            <p:ph type="subTitle" idx="1"/>
          </p:nvPr>
        </p:nvSpPr>
        <p:spPr>
          <a:xfrm>
            <a:off x="4457504" y="5100172"/>
            <a:ext cx="6987645" cy="1388534"/>
          </a:xfrm>
        </p:spPr>
        <p:txBody>
          <a:bodyPr>
            <a:normAutofit/>
          </a:bodyPr>
          <a:lstStyle/>
          <a:p>
            <a:r>
              <a:rPr lang="en-US" sz="1800" dirty="0">
                <a:solidFill>
                  <a:srgbClr val="45B1C7"/>
                </a:solidFill>
              </a:rPr>
              <a:t>Patrick K. McHugh – </a:t>
            </a:r>
            <a:r>
              <a:rPr lang="en-US" sz="1800" dirty="0">
                <a:solidFill>
                  <a:srgbClr val="C7D66F"/>
                </a:solidFill>
              </a:rPr>
              <a:t>Source One Technology</a:t>
            </a:r>
          </a:p>
          <a:p>
            <a:r>
              <a:rPr lang="en-US" sz="1800" dirty="0">
                <a:solidFill>
                  <a:srgbClr val="45B1C7"/>
                </a:solidFill>
              </a:rPr>
              <a:t>Ryan Jonas – </a:t>
            </a:r>
            <a:r>
              <a:rPr lang="en-US" sz="1800" dirty="0">
                <a:solidFill>
                  <a:srgbClr val="C7D66F"/>
                </a:solidFill>
              </a:rPr>
              <a:t>Greendale School District</a:t>
            </a:r>
          </a:p>
          <a:p>
            <a:r>
              <a:rPr lang="en-US" sz="1800" dirty="0">
                <a:solidFill>
                  <a:srgbClr val="45B1C7"/>
                </a:solidFill>
              </a:rPr>
              <a:t>Jesse Rink – </a:t>
            </a:r>
            <a:r>
              <a:rPr lang="en-US" sz="1800" dirty="0">
                <a:solidFill>
                  <a:srgbClr val="C7D66F"/>
                </a:solidFill>
              </a:rPr>
              <a:t>Source One Technology</a:t>
            </a:r>
          </a:p>
        </p:txBody>
      </p:sp>
    </p:spTree>
    <p:extLst>
      <p:ext uri="{BB962C8B-B14F-4D97-AF65-F5344CB8AC3E}">
        <p14:creationId xmlns:p14="http://schemas.microsoft.com/office/powerpoint/2010/main" val="243903125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9416" y="646446"/>
            <a:ext cx="6534823" cy="86598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02347" y="-136003"/>
            <a:ext cx="10018713" cy="1752599"/>
          </a:xfrm>
        </p:spPr>
        <p:txBody>
          <a:bodyPr/>
          <a:lstStyle/>
          <a:p>
            <a:r>
              <a:rPr lang="en-US" b="1" dirty="0">
                <a:solidFill>
                  <a:srgbClr val="45B1C7"/>
                </a:solidFill>
              </a:rPr>
              <a:t>What is this?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087312" y="4863436"/>
            <a:ext cx="83284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http://www.saccade.com/writing/projects/PDP11/PDP-11.html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2703" y="1891452"/>
            <a:ext cx="10663063" cy="26971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239678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963119" y="5279464"/>
            <a:ext cx="83284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https://yourrootsareshowingdearie.wordpress.com/2013/03/page/2/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63119" y="274443"/>
            <a:ext cx="6532032" cy="48990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580331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27882" y="414688"/>
            <a:ext cx="4578570" cy="49587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072883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39767" y="464625"/>
            <a:ext cx="5659394" cy="51449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210852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5753989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3820" y="938994"/>
            <a:ext cx="6534823" cy="86598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51876" y="0"/>
            <a:ext cx="10018713" cy="1752599"/>
          </a:xfrm>
        </p:spPr>
        <p:txBody>
          <a:bodyPr/>
          <a:lstStyle/>
          <a:p>
            <a:r>
              <a:rPr lang="en-US" b="1" dirty="0">
                <a:solidFill>
                  <a:srgbClr val="45B1C7"/>
                </a:solidFill>
              </a:rPr>
              <a:t>Effective Monitoring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95885" y="1451657"/>
            <a:ext cx="10018713" cy="3124201"/>
          </a:xfrm>
        </p:spPr>
        <p:txBody>
          <a:bodyPr/>
          <a:lstStyle/>
          <a:p>
            <a:pPr>
              <a:buSzPct val="100000"/>
              <a:buBlip>
                <a:blip r:embed="rId3"/>
              </a:buBlip>
            </a:pPr>
            <a:r>
              <a:rPr lang="en-US" dirty="0"/>
              <a:t>Real-Time Picture</a:t>
            </a:r>
          </a:p>
          <a:p>
            <a:pPr>
              <a:buSzPct val="100000"/>
              <a:buBlip>
                <a:blip r:embed="rId3"/>
              </a:buBlip>
            </a:pPr>
            <a:r>
              <a:rPr lang="en-US" dirty="0"/>
              <a:t>Trends</a:t>
            </a:r>
          </a:p>
          <a:p>
            <a:pPr>
              <a:buSzPct val="100000"/>
              <a:buBlip>
                <a:blip r:embed="rId3"/>
              </a:buBlip>
            </a:pPr>
            <a:r>
              <a:rPr lang="en-US" dirty="0"/>
              <a:t>Strategic Monitoring</a:t>
            </a:r>
          </a:p>
        </p:txBody>
      </p:sp>
    </p:spTree>
    <p:extLst>
      <p:ext uri="{BB962C8B-B14F-4D97-AF65-F5344CB8AC3E}">
        <p14:creationId xmlns:p14="http://schemas.microsoft.com/office/powerpoint/2010/main" val="857288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9416" y="576996"/>
            <a:ext cx="6534823" cy="86598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09" y="-379071"/>
            <a:ext cx="10018713" cy="1752599"/>
          </a:xfrm>
        </p:spPr>
        <p:txBody>
          <a:bodyPr/>
          <a:lstStyle/>
          <a:p>
            <a:pPr marR="0" rtl="0"/>
            <a:r>
              <a:rPr lang="en-US" b="1" i="0" u="none" strike="noStrike" baseline="0" dirty="0">
                <a:solidFill>
                  <a:srgbClr val="45B1C7"/>
                </a:solidFill>
                <a:latin typeface="Corbel" charset="0"/>
                <a:ea typeface="Corbel" charset="0"/>
                <a:cs typeface="Corbel" charset="0"/>
              </a:rPr>
              <a:t>Real-time picture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09" y="409936"/>
            <a:ext cx="10018713" cy="3124201"/>
          </a:xfrm>
        </p:spPr>
        <p:txBody>
          <a:bodyPr/>
          <a:lstStyle/>
          <a:p>
            <a:pPr marR="0" lvl="0" rtl="0">
              <a:buSzPct val="100000"/>
              <a:buBlip>
                <a:blip r:embed="rId3"/>
              </a:buBlip>
            </a:pPr>
            <a:r>
              <a:rPr lang="en-US" b="0" i="0" u="none" strike="noStrike" baseline="0" dirty="0">
                <a:solidFill>
                  <a:srgbClr val="1F497D"/>
                </a:solidFill>
                <a:latin typeface="Corbel" charset="0"/>
                <a:ea typeface="Corbel" charset="0"/>
                <a:cs typeface="Corbel" charset="0"/>
              </a:rPr>
              <a:t>Health</a:t>
            </a:r>
          </a:p>
          <a:p>
            <a:pPr marR="0" lvl="0" rtl="0">
              <a:buSzPct val="100000"/>
              <a:buBlip>
                <a:blip r:embed="rId3"/>
              </a:buBlip>
            </a:pPr>
            <a:r>
              <a:rPr lang="en-US" b="0" i="0" u="none" strike="noStrike" baseline="0" dirty="0">
                <a:solidFill>
                  <a:srgbClr val="1F497D"/>
                </a:solidFill>
                <a:latin typeface="Corbel" charset="0"/>
                <a:ea typeface="Corbel" charset="0"/>
                <a:cs typeface="Corbel" charset="0"/>
              </a:rPr>
              <a:t>Maintenance</a:t>
            </a:r>
          </a:p>
        </p:txBody>
      </p:sp>
    </p:spTree>
    <p:extLst>
      <p:ext uri="{BB962C8B-B14F-4D97-AF65-F5344CB8AC3E}">
        <p14:creationId xmlns:p14="http://schemas.microsoft.com/office/powerpoint/2010/main" val="15479304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6253" y="565422"/>
            <a:ext cx="6534823" cy="86598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09" y="-321197"/>
            <a:ext cx="10018713" cy="1752599"/>
          </a:xfrm>
        </p:spPr>
        <p:txBody>
          <a:bodyPr/>
          <a:lstStyle/>
          <a:p>
            <a:pPr marR="0" rtl="0"/>
            <a:r>
              <a:rPr lang="en-US" b="1" i="0" u="none" strike="noStrike" baseline="0" dirty="0">
                <a:solidFill>
                  <a:srgbClr val="45B1C7"/>
                </a:solidFill>
                <a:latin typeface="Corbel" charset="0"/>
                <a:ea typeface="Corbel" charset="0"/>
                <a:cs typeface="Corbel" charset="0"/>
              </a:rPr>
              <a:t>Trends 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09" y="555102"/>
            <a:ext cx="10018713" cy="3124201"/>
          </a:xfrm>
        </p:spPr>
        <p:txBody>
          <a:bodyPr/>
          <a:lstStyle/>
          <a:p>
            <a:pPr marR="0" lvl="0" rtl="0">
              <a:buSzPct val="100000"/>
              <a:buBlip>
                <a:blip r:embed="rId3"/>
              </a:buBlip>
            </a:pPr>
            <a:r>
              <a:rPr lang="en-US" b="0" i="0" u="none" strike="noStrike" baseline="0" dirty="0">
                <a:latin typeface="Corbel" charset="0"/>
                <a:ea typeface="Corbel" charset="0"/>
                <a:cs typeface="Corbel" charset="0"/>
              </a:rPr>
              <a:t>Baseline</a:t>
            </a:r>
          </a:p>
          <a:p>
            <a:pPr marR="0" lvl="0" rtl="0">
              <a:buSzPct val="100000"/>
              <a:buBlip>
                <a:blip r:embed="rId3"/>
              </a:buBlip>
            </a:pPr>
            <a:r>
              <a:rPr lang="en-US" b="0" i="0" u="none" strike="noStrike" baseline="0" dirty="0">
                <a:latin typeface="Corbel" charset="0"/>
                <a:ea typeface="Corbel" charset="0"/>
                <a:cs typeface="Corbel" charset="0"/>
              </a:rPr>
              <a:t>Historic Comparison</a:t>
            </a:r>
          </a:p>
        </p:txBody>
      </p:sp>
    </p:spTree>
    <p:extLst>
      <p:ext uri="{BB962C8B-B14F-4D97-AF65-F5344CB8AC3E}">
        <p14:creationId xmlns:p14="http://schemas.microsoft.com/office/powerpoint/2010/main" val="25314382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39968" y="576996"/>
            <a:ext cx="6534823" cy="86598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0" y="-309623"/>
            <a:ext cx="10018713" cy="1752599"/>
          </a:xfrm>
        </p:spPr>
        <p:txBody>
          <a:bodyPr/>
          <a:lstStyle/>
          <a:p>
            <a:pPr marR="0" rtl="0"/>
            <a:r>
              <a:rPr lang="en-US" b="1" i="0" u="none" strike="noStrike" baseline="0" dirty="0">
                <a:solidFill>
                  <a:srgbClr val="45B1C7"/>
                </a:solidFill>
                <a:latin typeface="Corbel" charset="0"/>
                <a:ea typeface="Corbel" charset="0"/>
                <a:cs typeface="Corbel" charset="0"/>
              </a:rPr>
              <a:t>Strategic Monitoring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09" y="566676"/>
            <a:ext cx="10018713" cy="3124201"/>
          </a:xfrm>
        </p:spPr>
        <p:txBody>
          <a:bodyPr/>
          <a:lstStyle/>
          <a:p>
            <a:pPr marR="0" lvl="0" rtl="0">
              <a:buSzPct val="100000"/>
              <a:buBlip>
                <a:blip r:embed="rId3"/>
              </a:buBlip>
            </a:pPr>
            <a:r>
              <a:rPr lang="en-US" b="0" i="0" u="none" strike="noStrike" baseline="0" dirty="0">
                <a:latin typeface="Corbel" charset="0"/>
                <a:ea typeface="Corbel" charset="0"/>
                <a:cs typeface="Corbel" charset="0"/>
              </a:rPr>
              <a:t>Growth</a:t>
            </a:r>
          </a:p>
          <a:p>
            <a:pPr marR="0" lvl="0" rtl="0">
              <a:buSzPct val="100000"/>
              <a:buBlip>
                <a:blip r:embed="rId3"/>
              </a:buBlip>
            </a:pPr>
            <a:r>
              <a:rPr lang="en-US" b="0" i="0" u="none" strike="noStrike" baseline="0" dirty="0">
                <a:latin typeface="Corbel" charset="0"/>
                <a:ea typeface="Corbel" charset="0"/>
                <a:cs typeface="Corbel" charset="0"/>
              </a:rPr>
              <a:t>Budgeting</a:t>
            </a:r>
          </a:p>
        </p:txBody>
      </p:sp>
    </p:spTree>
    <p:extLst>
      <p:ext uri="{BB962C8B-B14F-4D97-AF65-F5344CB8AC3E}">
        <p14:creationId xmlns:p14="http://schemas.microsoft.com/office/powerpoint/2010/main" val="37532511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9416" y="576996"/>
            <a:ext cx="6534823" cy="86598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06519" y="-344348"/>
            <a:ext cx="10018713" cy="1752599"/>
          </a:xfrm>
        </p:spPr>
        <p:txBody>
          <a:bodyPr/>
          <a:lstStyle/>
          <a:p>
            <a:pPr marR="0" rtl="0"/>
            <a:r>
              <a:rPr lang="en-US" b="1" i="0" u="none" strike="noStrike" baseline="0" dirty="0">
                <a:solidFill>
                  <a:srgbClr val="45B1C7"/>
                </a:solidFill>
                <a:latin typeface="Corbel" charset="0"/>
                <a:ea typeface="Corbel" charset="0"/>
                <a:cs typeface="Corbel" charset="0"/>
              </a:rPr>
              <a:t>Examples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77841" y="725978"/>
            <a:ext cx="10018713" cy="1603617"/>
          </a:xfrm>
        </p:spPr>
        <p:txBody>
          <a:bodyPr/>
          <a:lstStyle/>
          <a:p>
            <a:pPr lvl="0">
              <a:buSzPct val="100000"/>
              <a:buBlip>
                <a:blip r:embed="rId3"/>
              </a:buBlip>
            </a:pPr>
            <a:r>
              <a:rPr lang="en-US" b="0" i="0" u="none" strike="noStrike" baseline="0" dirty="0">
                <a:solidFill>
                  <a:srgbClr val="1F497D"/>
                </a:solidFill>
                <a:latin typeface="Corbel" charset="0"/>
                <a:ea typeface="Corbel" charset="0"/>
                <a:cs typeface="Corbel" charset="0"/>
                <a:hlinkClick r:id="rId4"/>
              </a:rPr>
              <a:t>Examples - Credit to Wikipedia</a:t>
            </a:r>
            <a:endParaRPr lang="en-US" b="0" i="0" u="none" strike="noStrike" baseline="0" dirty="0">
              <a:solidFill>
                <a:srgbClr val="1F497D"/>
              </a:solidFill>
              <a:latin typeface="Corbel" charset="0"/>
              <a:ea typeface="Corbel" charset="0"/>
              <a:cs typeface="Corbe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1862864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9416" y="576996"/>
            <a:ext cx="6534823" cy="86598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10691" y="-309623"/>
            <a:ext cx="10018713" cy="1752599"/>
          </a:xfrm>
        </p:spPr>
        <p:txBody>
          <a:bodyPr/>
          <a:lstStyle/>
          <a:p>
            <a:r>
              <a:rPr lang="en-US" b="1" dirty="0">
                <a:solidFill>
                  <a:srgbClr val="45B1C7"/>
                </a:solidFill>
              </a:rPr>
              <a:t>Source One Technology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84310" y="1266463"/>
            <a:ext cx="10018713" cy="4291057"/>
          </a:xfrm>
        </p:spPr>
        <p:txBody>
          <a:bodyPr>
            <a:noAutofit/>
          </a:bodyPr>
          <a:lstStyle/>
          <a:p>
            <a:pPr>
              <a:buSzPct val="100000"/>
              <a:buBlip>
                <a:blip r:embed="rId3"/>
              </a:buBlip>
            </a:pPr>
            <a:r>
              <a:rPr lang="en-US" sz="2000" dirty="0"/>
              <a:t>Established in 2007</a:t>
            </a:r>
          </a:p>
          <a:p>
            <a:pPr>
              <a:buSzPct val="100000"/>
              <a:buBlip>
                <a:blip r:embed="rId3"/>
              </a:buBlip>
            </a:pPr>
            <a:r>
              <a:rPr lang="en-US" sz="2000" dirty="0"/>
              <a:t>IT Services Provided:</a:t>
            </a:r>
          </a:p>
          <a:p>
            <a:pPr lvl="1">
              <a:buSzPct val="100000"/>
              <a:buBlip>
                <a:blip r:embed="rId3"/>
              </a:buBlip>
            </a:pPr>
            <a:r>
              <a:rPr lang="en-US" sz="1800" dirty="0"/>
              <a:t>Networking</a:t>
            </a:r>
          </a:p>
          <a:p>
            <a:pPr lvl="1">
              <a:buSzPct val="100000"/>
              <a:buBlip>
                <a:blip r:embed="rId3"/>
              </a:buBlip>
            </a:pPr>
            <a:r>
              <a:rPr lang="en-US" sz="1800" dirty="0"/>
              <a:t>Wireless (1:1 – BYOD)</a:t>
            </a:r>
          </a:p>
          <a:p>
            <a:pPr lvl="1">
              <a:buSzPct val="100000"/>
              <a:buBlip>
                <a:blip r:embed="rId3"/>
              </a:buBlip>
            </a:pPr>
            <a:r>
              <a:rPr lang="en-US" sz="1800" dirty="0"/>
              <a:t>Virtualization</a:t>
            </a:r>
          </a:p>
          <a:p>
            <a:pPr lvl="1">
              <a:buSzPct val="100000"/>
              <a:buBlip>
                <a:blip r:embed="rId3"/>
              </a:buBlip>
            </a:pPr>
            <a:r>
              <a:rPr lang="en-US" sz="1800" dirty="0"/>
              <a:t>Firewalls</a:t>
            </a:r>
          </a:p>
          <a:p>
            <a:pPr lvl="1">
              <a:buSzPct val="100000"/>
              <a:buBlip>
                <a:blip r:embed="rId3"/>
              </a:buBlip>
            </a:pPr>
            <a:r>
              <a:rPr lang="en-US" sz="1800" dirty="0"/>
              <a:t>Server Administration</a:t>
            </a:r>
          </a:p>
          <a:p>
            <a:pPr lvl="1">
              <a:buSzPct val="100000"/>
              <a:buBlip>
                <a:blip r:embed="rId3"/>
              </a:buBlip>
            </a:pPr>
            <a:r>
              <a:rPr lang="en-US" sz="1800" dirty="0"/>
              <a:t>Image Deployments</a:t>
            </a:r>
          </a:p>
          <a:p>
            <a:pPr lvl="1">
              <a:buSzPct val="100000"/>
              <a:buBlip>
                <a:blip r:embed="rId3"/>
              </a:buBlip>
            </a:pPr>
            <a:r>
              <a:rPr lang="en-US" sz="1800" dirty="0"/>
              <a:t>And much more…</a:t>
            </a:r>
          </a:p>
        </p:txBody>
      </p:sp>
    </p:spTree>
    <p:extLst>
      <p:ext uri="{BB962C8B-B14F-4D97-AF65-F5344CB8AC3E}">
        <p14:creationId xmlns:p14="http://schemas.microsoft.com/office/powerpoint/2010/main" val="9460316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9416" y="542271"/>
            <a:ext cx="6534823" cy="86598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09" y="-379071"/>
            <a:ext cx="10018713" cy="1752599"/>
          </a:xfrm>
        </p:spPr>
        <p:txBody>
          <a:bodyPr/>
          <a:lstStyle/>
          <a:p>
            <a:pPr marR="0" rtl="0"/>
            <a:r>
              <a:rPr lang="en-US" b="1" i="0" u="none" strike="noStrike" baseline="0" dirty="0">
                <a:solidFill>
                  <a:srgbClr val="45B1C7"/>
                </a:solidFill>
                <a:latin typeface="Corbel" charset="0"/>
                <a:ea typeface="Corbel" charset="0"/>
                <a:cs typeface="Corbel" charset="0"/>
              </a:rPr>
              <a:t>Examples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09" y="1000245"/>
            <a:ext cx="10018713" cy="3124201"/>
          </a:xfrm>
        </p:spPr>
        <p:txBody>
          <a:bodyPr/>
          <a:lstStyle/>
          <a:p>
            <a:pPr marR="0" lvl="0" rtl="0">
              <a:buSzPct val="100000"/>
              <a:buBlip>
                <a:blip r:embed="rId3"/>
              </a:buBlip>
            </a:pPr>
            <a:r>
              <a:rPr lang="en-US" b="0" i="0" u="none" strike="noStrike" baseline="0" dirty="0">
                <a:latin typeface="Corbel" charset="0"/>
                <a:ea typeface="Corbel" charset="0"/>
                <a:cs typeface="Corbel" charset="0"/>
              </a:rPr>
              <a:t>Log Files</a:t>
            </a:r>
          </a:p>
          <a:p>
            <a:pPr marR="0" lvl="0" rtl="0">
              <a:buSzPct val="100000"/>
              <a:buBlip>
                <a:blip r:embed="rId3"/>
              </a:buBlip>
            </a:pPr>
            <a:r>
              <a:rPr lang="en-US" b="0" i="0" u="none" strike="noStrike" baseline="0" dirty="0">
                <a:latin typeface="Corbel" charset="0"/>
                <a:ea typeface="Corbel" charset="0"/>
                <a:cs typeface="Corbel" charset="0"/>
              </a:rPr>
              <a:t>Syslog Servers</a:t>
            </a:r>
          </a:p>
          <a:p>
            <a:pPr marR="0" lvl="0" rtl="0">
              <a:buSzPct val="100000"/>
              <a:buBlip>
                <a:blip r:embed="rId3"/>
              </a:buBlip>
            </a:pPr>
            <a:r>
              <a:rPr lang="en-US" b="0" i="0" u="none" strike="noStrike" baseline="0" dirty="0" err="1">
                <a:latin typeface="Corbel" charset="0"/>
                <a:ea typeface="Corbel" charset="0"/>
                <a:cs typeface="Corbel" charset="0"/>
              </a:rPr>
              <a:t>Splunk</a:t>
            </a:r>
            <a:endParaRPr lang="en-US" b="0" i="0" u="none" strike="noStrike" baseline="0" dirty="0">
              <a:latin typeface="Corbel" charset="0"/>
              <a:ea typeface="Corbel" charset="0"/>
              <a:cs typeface="Corbel" charset="0"/>
            </a:endParaRPr>
          </a:p>
          <a:p>
            <a:pPr marR="0" lvl="0" rtl="0">
              <a:buSzPct val="100000"/>
              <a:buBlip>
                <a:blip r:embed="rId3"/>
              </a:buBlip>
            </a:pPr>
            <a:r>
              <a:rPr lang="en-US" b="0" i="0" u="none" strike="noStrike" baseline="0" dirty="0" err="1">
                <a:latin typeface="Corbel" charset="0"/>
                <a:ea typeface="Corbel" charset="0"/>
                <a:cs typeface="Corbel" charset="0"/>
              </a:rPr>
              <a:t>Fingbox</a:t>
            </a:r>
            <a:endParaRPr lang="en-US" b="0" i="0" u="none" strike="noStrike" baseline="0" dirty="0">
              <a:latin typeface="Corbel" charset="0"/>
              <a:ea typeface="Corbel" charset="0"/>
              <a:cs typeface="Corbel" charset="0"/>
            </a:endParaRPr>
          </a:p>
          <a:p>
            <a:pPr marR="0" lvl="0" rtl="0">
              <a:buSzPct val="100000"/>
              <a:buBlip>
                <a:blip r:embed="rId3"/>
              </a:buBlip>
            </a:pPr>
            <a:r>
              <a:rPr lang="en-US" b="0" i="0" u="none" strike="noStrike" baseline="0" dirty="0">
                <a:latin typeface="Corbel" charset="0"/>
                <a:ea typeface="Corbel" charset="0"/>
                <a:cs typeface="Corbel" charset="0"/>
              </a:rPr>
              <a:t>MRTG\Cacti</a:t>
            </a:r>
          </a:p>
          <a:p>
            <a:pPr marR="0" lvl="0" rtl="0">
              <a:buSzPct val="100000"/>
              <a:buBlip>
                <a:blip r:embed="rId3"/>
              </a:buBlip>
            </a:pPr>
            <a:r>
              <a:rPr lang="en-US" b="0" i="0" u="none" strike="noStrike" baseline="0" dirty="0">
                <a:latin typeface="Corbel" charset="0"/>
                <a:ea typeface="Corbel" charset="0"/>
                <a:cs typeface="Corbel" charset="0"/>
              </a:rPr>
              <a:t>PRTG Paessler</a:t>
            </a:r>
          </a:p>
        </p:txBody>
      </p:sp>
    </p:spTree>
    <p:extLst>
      <p:ext uri="{BB962C8B-B14F-4D97-AF65-F5344CB8AC3E}">
        <p14:creationId xmlns:p14="http://schemas.microsoft.com/office/powerpoint/2010/main" val="4660537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0180" y="576996"/>
            <a:ext cx="9518696" cy="126139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09" y="85793"/>
            <a:ext cx="10018713" cy="1752599"/>
          </a:xfrm>
        </p:spPr>
        <p:txBody>
          <a:bodyPr/>
          <a:lstStyle/>
          <a:p>
            <a:pPr lvl="0"/>
            <a:r>
              <a:rPr lang="en-US" b="1" dirty="0">
                <a:solidFill>
                  <a:srgbClr val="45B1C7"/>
                </a:solidFill>
                <a:latin typeface="Corbel" charset="0"/>
                <a:ea typeface="Corbel" charset="0"/>
                <a:cs typeface="Corbel" charset="0"/>
              </a:rPr>
              <a:t>PRTG – </a:t>
            </a:r>
            <a:r>
              <a:rPr lang="en-US" dirty="0">
                <a:solidFill>
                  <a:srgbClr val="1F497D"/>
                </a:solidFill>
                <a:latin typeface="Corbel" charset="0"/>
                <a:ea typeface="Corbel" charset="0"/>
                <a:cs typeface="Corbel" charset="0"/>
                <a:hlinkClick r:id="rId3"/>
              </a:rPr>
              <a:t>www.Paessler.com</a:t>
            </a:r>
            <a:br>
              <a:rPr lang="en-US" dirty="0">
                <a:solidFill>
                  <a:srgbClr val="1F497D"/>
                </a:solidFill>
                <a:latin typeface="Corbel" charset="0"/>
                <a:ea typeface="Corbel" charset="0"/>
                <a:cs typeface="Corbel" charset="0"/>
              </a:rPr>
            </a:br>
            <a:endParaRPr lang="en-US" b="0" i="0" u="none" strike="noStrike" baseline="0" dirty="0">
              <a:solidFill>
                <a:srgbClr val="1F497D"/>
              </a:solidFill>
              <a:latin typeface="Corbel" charset="0"/>
              <a:ea typeface="Corbel" charset="0"/>
              <a:cs typeface="Corbel" charset="0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09" y="1207694"/>
            <a:ext cx="10018713" cy="4061255"/>
          </a:xfrm>
        </p:spPr>
        <p:txBody>
          <a:bodyPr/>
          <a:lstStyle/>
          <a:p>
            <a:pPr marR="0" lvl="0" rtl="0">
              <a:buSzPct val="100000"/>
              <a:buBlip>
                <a:blip r:embed="rId4"/>
              </a:buBlip>
            </a:pPr>
            <a:r>
              <a:rPr lang="en-US" dirty="0">
                <a:latin typeface="Corbel" charset="0"/>
                <a:ea typeface="Corbel" charset="0"/>
                <a:cs typeface="Corbel" charset="0"/>
              </a:rPr>
              <a:t>Commercial</a:t>
            </a:r>
          </a:p>
          <a:p>
            <a:pPr marR="0" lvl="0" rtl="0">
              <a:buSzPct val="100000"/>
              <a:buBlip>
                <a:blip r:embed="rId4"/>
              </a:buBlip>
            </a:pPr>
            <a:r>
              <a:rPr lang="en-US" b="0" i="0" u="none" strike="noStrike" dirty="0">
                <a:latin typeface="Corbel" charset="0"/>
                <a:ea typeface="Corbel" charset="0"/>
                <a:cs typeface="Corbel" charset="0"/>
              </a:rPr>
              <a:t>Priced per sensor – (Education Discount)</a:t>
            </a:r>
          </a:p>
          <a:p>
            <a:pPr marR="0" lvl="0" rtl="0">
              <a:buSzPct val="100000"/>
              <a:buBlip>
                <a:blip r:embed="rId4"/>
              </a:buBlip>
            </a:pPr>
            <a:r>
              <a:rPr lang="en-US" dirty="0">
                <a:latin typeface="Corbel" charset="0"/>
                <a:ea typeface="Corbel" charset="0"/>
                <a:cs typeface="Corbel" charset="0"/>
              </a:rPr>
              <a:t>Frequent updates</a:t>
            </a:r>
          </a:p>
          <a:p>
            <a:pPr marR="0" lvl="0" rtl="0">
              <a:buSzPct val="100000"/>
              <a:buBlip>
                <a:blip r:embed="rId4"/>
              </a:buBlip>
            </a:pPr>
            <a:r>
              <a:rPr lang="en-US" dirty="0">
                <a:latin typeface="Corbel" charset="0"/>
                <a:ea typeface="Corbel" charset="0"/>
                <a:cs typeface="Corbel" charset="0"/>
              </a:rPr>
              <a:t>Very Customizable – SNMP (MIBS), Custom Sensors</a:t>
            </a:r>
          </a:p>
          <a:p>
            <a:pPr marR="0" lvl="0" rtl="0">
              <a:buSzPct val="100000"/>
              <a:buBlip>
                <a:blip r:embed="rId4"/>
              </a:buBlip>
            </a:pPr>
            <a:r>
              <a:rPr lang="en-US" dirty="0">
                <a:latin typeface="Corbel" charset="0"/>
                <a:ea typeface="Corbel" charset="0"/>
                <a:cs typeface="Corbel" charset="0"/>
              </a:rPr>
              <a:t>Server – Client, Web, Mobile</a:t>
            </a:r>
          </a:p>
          <a:p>
            <a:pPr marR="0" lvl="0" rtl="0">
              <a:buSzPct val="100000"/>
              <a:buBlip>
                <a:blip r:embed="rId4"/>
              </a:buBlip>
            </a:pPr>
            <a:r>
              <a:rPr lang="en-US" dirty="0">
                <a:latin typeface="Corbel" charset="0"/>
                <a:ea typeface="Corbel" charset="0"/>
                <a:cs typeface="Corbel" charset="0"/>
              </a:rPr>
              <a:t>100 Free sensors</a:t>
            </a:r>
          </a:p>
          <a:p>
            <a:pPr marR="0" lvl="0" rtl="0">
              <a:buSzPct val="100000"/>
              <a:buBlip>
                <a:blip r:embed="rId4"/>
              </a:buBlip>
            </a:pPr>
            <a:endParaRPr lang="en-US" b="0" i="0" u="none" strike="noStrike" dirty="0">
              <a:latin typeface="Corbel" charset="0"/>
              <a:ea typeface="Corbel" charset="0"/>
              <a:cs typeface="Corbe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567666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9416" y="576996"/>
            <a:ext cx="6534823" cy="86598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80139" y="-286473"/>
            <a:ext cx="10018713" cy="1752599"/>
          </a:xfrm>
        </p:spPr>
        <p:txBody>
          <a:bodyPr/>
          <a:lstStyle/>
          <a:p>
            <a:pPr marR="0" rtl="0"/>
            <a:r>
              <a:rPr lang="en-US" b="1" i="0" u="none" strike="noStrike" baseline="0" dirty="0" err="1">
                <a:solidFill>
                  <a:srgbClr val="45B1C7"/>
                </a:solidFill>
                <a:latin typeface="Corbel" charset="0"/>
                <a:ea typeface="Corbel" charset="0"/>
                <a:cs typeface="Corbel" charset="0"/>
              </a:rPr>
              <a:t>Realworld</a:t>
            </a:r>
            <a:endParaRPr lang="en-US" b="1" i="0" u="none" strike="noStrike" baseline="0" dirty="0">
              <a:solidFill>
                <a:srgbClr val="45B1C7"/>
              </a:solidFill>
              <a:latin typeface="Corbel" charset="0"/>
              <a:ea typeface="Corbel" charset="0"/>
              <a:cs typeface="Corbel" charset="0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07459" y="1162291"/>
            <a:ext cx="10018713" cy="3124201"/>
          </a:xfrm>
        </p:spPr>
        <p:txBody>
          <a:bodyPr/>
          <a:lstStyle/>
          <a:p>
            <a:pPr marR="0" lvl="0" rtl="0">
              <a:buSzPct val="100000"/>
              <a:buBlip>
                <a:blip r:embed="rId3"/>
              </a:buBlip>
            </a:pPr>
            <a:r>
              <a:rPr lang="en-US" b="0" i="0" u="none" strike="noStrike" baseline="0" dirty="0">
                <a:latin typeface="Corbel" charset="0"/>
                <a:ea typeface="Corbel" charset="0"/>
                <a:cs typeface="Corbel" charset="0"/>
              </a:rPr>
              <a:t>Real-time Monitorin</a:t>
            </a:r>
            <a:r>
              <a:rPr lang="en-US" dirty="0">
                <a:latin typeface="Corbel" charset="0"/>
                <a:ea typeface="Corbel" charset="0"/>
                <a:cs typeface="Corbel" charset="0"/>
              </a:rPr>
              <a:t>g</a:t>
            </a:r>
          </a:p>
          <a:p>
            <a:pPr marR="0" lvl="0" rtl="0">
              <a:buSzPct val="100000"/>
              <a:buBlip>
                <a:blip r:embed="rId3"/>
              </a:buBlip>
            </a:pPr>
            <a:r>
              <a:rPr lang="en-US" b="0" i="0" u="none" strike="noStrike" baseline="0" dirty="0">
                <a:latin typeface="Corbel" charset="0"/>
                <a:ea typeface="Corbel" charset="0"/>
                <a:cs typeface="Corbel" charset="0"/>
              </a:rPr>
              <a:t>Monitoring for Trends</a:t>
            </a:r>
          </a:p>
          <a:p>
            <a:pPr marR="0" lvl="0" rtl="0">
              <a:buSzPct val="100000"/>
              <a:buBlip>
                <a:blip r:embed="rId3"/>
              </a:buBlip>
            </a:pPr>
            <a:r>
              <a:rPr lang="en-US" b="0" i="0" u="none" strike="noStrike" baseline="0" dirty="0">
                <a:latin typeface="Corbel" charset="0"/>
                <a:ea typeface="Corbel" charset="0"/>
                <a:cs typeface="Corbel" charset="0"/>
              </a:rPr>
              <a:t>Strategic Monitoring</a:t>
            </a:r>
          </a:p>
        </p:txBody>
      </p:sp>
    </p:spTree>
    <p:extLst>
      <p:ext uri="{BB962C8B-B14F-4D97-AF65-F5344CB8AC3E}">
        <p14:creationId xmlns:p14="http://schemas.microsoft.com/office/powerpoint/2010/main" val="21323741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63116" y="634871"/>
            <a:ext cx="6534823" cy="865980"/>
          </a:xfrm>
          <a:prstGeom prst="rect">
            <a:avLst/>
          </a:prstGeom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229669" y="-610565"/>
            <a:ext cx="10018711" cy="3048000"/>
          </a:xfrm>
        </p:spPr>
        <p:txBody>
          <a:bodyPr/>
          <a:lstStyle/>
          <a:p>
            <a:pPr lvl="0"/>
            <a:r>
              <a:rPr lang="en-US" b="1" dirty="0">
                <a:solidFill>
                  <a:srgbClr val="45B1C7"/>
                </a:solidFill>
                <a:latin typeface="Corbel" charset="0"/>
                <a:ea typeface="Corbel" charset="0"/>
                <a:cs typeface="Corbel" charset="0"/>
              </a:rPr>
              <a:t>Real-time Monitoring</a:t>
            </a:r>
            <a:br>
              <a:rPr lang="en-US" b="1" dirty="0">
                <a:solidFill>
                  <a:srgbClr val="45B1C7"/>
                </a:solidFill>
                <a:latin typeface="Corbel" charset="0"/>
                <a:ea typeface="Corbel" charset="0"/>
                <a:cs typeface="Corbel" charset="0"/>
              </a:rPr>
            </a:br>
            <a:endParaRPr lang="en-US" b="1" dirty="0">
              <a:solidFill>
                <a:srgbClr val="45B1C7"/>
              </a:solidFill>
              <a:latin typeface="Corbel" charset="0"/>
              <a:ea typeface="Corbel" charset="0"/>
              <a:cs typeface="Corbel" charset="0"/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>
          <a:xfrm>
            <a:off x="1229669" y="1959015"/>
            <a:ext cx="10018713" cy="1447800"/>
          </a:xfrm>
        </p:spPr>
        <p:txBody>
          <a:bodyPr/>
          <a:lstStyle/>
          <a:p>
            <a:r>
              <a:rPr lang="en-US" dirty="0">
                <a:solidFill>
                  <a:srgbClr val="C7D66F"/>
                </a:solidFill>
              </a:rPr>
              <a:t>“What’s going on?”</a:t>
            </a:r>
          </a:p>
        </p:txBody>
      </p:sp>
    </p:spTree>
    <p:extLst>
      <p:ext uri="{BB962C8B-B14F-4D97-AF65-F5344CB8AC3E}">
        <p14:creationId xmlns:p14="http://schemas.microsoft.com/office/powerpoint/2010/main" val="308919721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97992" y="601400"/>
            <a:ext cx="6534823" cy="86598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56048" y="-274899"/>
            <a:ext cx="10018713" cy="1752599"/>
          </a:xfrm>
        </p:spPr>
        <p:txBody>
          <a:bodyPr/>
          <a:lstStyle/>
          <a:p>
            <a:r>
              <a:rPr lang="en-US" b="1" dirty="0">
                <a:solidFill>
                  <a:srgbClr val="45B1C7"/>
                </a:solidFill>
              </a:rPr>
              <a:t>Basic Sensor - Ping</a:t>
            </a:r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287" y="1034390"/>
            <a:ext cx="11975713" cy="4417068"/>
          </a:xfrm>
        </p:spPr>
      </p:pic>
    </p:spTree>
    <p:extLst>
      <p:ext uri="{BB962C8B-B14F-4D97-AF65-F5344CB8AC3E}">
        <p14:creationId xmlns:p14="http://schemas.microsoft.com/office/powerpoint/2010/main" val="338500340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97992" y="601400"/>
            <a:ext cx="6534823" cy="86598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56048" y="-274899"/>
            <a:ext cx="10018713" cy="1752599"/>
          </a:xfrm>
        </p:spPr>
        <p:txBody>
          <a:bodyPr/>
          <a:lstStyle/>
          <a:p>
            <a:r>
              <a:rPr lang="en-US" b="1" dirty="0">
                <a:solidFill>
                  <a:srgbClr val="45B1C7"/>
                </a:solidFill>
              </a:rPr>
              <a:t>Exchange – Out of Control</a:t>
            </a:r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5913" y="1293547"/>
            <a:ext cx="11739014" cy="3557853"/>
          </a:xfrm>
        </p:spPr>
      </p:pic>
    </p:spTree>
    <p:extLst>
      <p:ext uri="{BB962C8B-B14F-4D97-AF65-F5344CB8AC3E}">
        <p14:creationId xmlns:p14="http://schemas.microsoft.com/office/powerpoint/2010/main" val="172817762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97992" y="601400"/>
            <a:ext cx="6534823" cy="86598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56048" y="-274899"/>
            <a:ext cx="10018713" cy="1752599"/>
          </a:xfrm>
        </p:spPr>
        <p:txBody>
          <a:bodyPr/>
          <a:lstStyle/>
          <a:p>
            <a:r>
              <a:rPr lang="en-US" b="1" dirty="0">
                <a:solidFill>
                  <a:srgbClr val="45B1C7"/>
                </a:solidFill>
              </a:rPr>
              <a:t>Failed </a:t>
            </a:r>
            <a:r>
              <a:rPr lang="en-US" b="1" dirty="0" err="1">
                <a:solidFill>
                  <a:srgbClr val="45B1C7"/>
                </a:solidFill>
              </a:rPr>
              <a:t>Hardrive</a:t>
            </a:r>
            <a:endParaRPr lang="en-US" b="1" dirty="0">
              <a:solidFill>
                <a:srgbClr val="45B1C7"/>
              </a:solidFill>
            </a:endParaRPr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2560" y="1173480"/>
            <a:ext cx="9387840" cy="4669624"/>
          </a:xfrm>
        </p:spPr>
      </p:pic>
    </p:spTree>
    <p:extLst>
      <p:ext uri="{BB962C8B-B14F-4D97-AF65-F5344CB8AC3E}">
        <p14:creationId xmlns:p14="http://schemas.microsoft.com/office/powerpoint/2010/main" val="47066099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97992" y="601400"/>
            <a:ext cx="6534823" cy="86598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56048" y="-274899"/>
            <a:ext cx="10018713" cy="1752599"/>
          </a:xfrm>
        </p:spPr>
        <p:txBody>
          <a:bodyPr/>
          <a:lstStyle/>
          <a:p>
            <a:r>
              <a:rPr lang="en-US" b="1" dirty="0">
                <a:solidFill>
                  <a:srgbClr val="45B1C7"/>
                </a:solidFill>
              </a:rPr>
              <a:t>UPS Battery Life</a:t>
            </a:r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993" y="1209674"/>
            <a:ext cx="11919509" cy="3494406"/>
          </a:xfrm>
        </p:spPr>
      </p:pic>
    </p:spTree>
    <p:extLst>
      <p:ext uri="{BB962C8B-B14F-4D97-AF65-F5344CB8AC3E}">
        <p14:creationId xmlns:p14="http://schemas.microsoft.com/office/powerpoint/2010/main" val="40142034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97992" y="601400"/>
            <a:ext cx="6534823" cy="86598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56048" y="-274899"/>
            <a:ext cx="10018713" cy="1752599"/>
          </a:xfrm>
        </p:spPr>
        <p:txBody>
          <a:bodyPr/>
          <a:lstStyle/>
          <a:p>
            <a:r>
              <a:rPr lang="en-US" b="1" dirty="0">
                <a:solidFill>
                  <a:srgbClr val="45B1C7"/>
                </a:solidFill>
              </a:rPr>
              <a:t>Monitoring Backups</a:t>
            </a:r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833" y="1139956"/>
            <a:ext cx="11689110" cy="4168644"/>
          </a:xfrm>
        </p:spPr>
      </p:pic>
    </p:spTree>
    <p:extLst>
      <p:ext uri="{BB962C8B-B14F-4D97-AF65-F5344CB8AC3E}">
        <p14:creationId xmlns:p14="http://schemas.microsoft.com/office/powerpoint/2010/main" val="221218040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70516" y="576996"/>
            <a:ext cx="6534823" cy="86598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9197" y="-726312"/>
            <a:ext cx="10018711" cy="3048000"/>
          </a:xfrm>
        </p:spPr>
        <p:txBody>
          <a:bodyPr/>
          <a:lstStyle/>
          <a:p>
            <a:pPr lvl="0"/>
            <a:r>
              <a:rPr lang="en-US" b="1" dirty="0">
                <a:solidFill>
                  <a:srgbClr val="45B1C7"/>
                </a:solidFill>
                <a:latin typeface="Corbel" charset="0"/>
                <a:ea typeface="Corbel" charset="0"/>
                <a:cs typeface="Corbel" charset="0"/>
              </a:rPr>
              <a:t>Monitoring for Trends</a:t>
            </a:r>
            <a:br>
              <a:rPr lang="en-US" b="1" dirty="0">
                <a:solidFill>
                  <a:srgbClr val="45B1C7"/>
                </a:solidFill>
                <a:latin typeface="Corbel" charset="0"/>
                <a:ea typeface="Corbel" charset="0"/>
                <a:cs typeface="Corbel" charset="0"/>
              </a:rPr>
            </a:br>
            <a:endParaRPr lang="en-US" b="1" dirty="0">
              <a:solidFill>
                <a:srgbClr val="45B1C7"/>
              </a:solidFill>
              <a:latin typeface="Corbel" charset="0"/>
              <a:ea typeface="Corbel" charset="0"/>
              <a:cs typeface="Corbel" charset="0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79197" y="2321688"/>
            <a:ext cx="10018713" cy="1447800"/>
          </a:xfrm>
        </p:spPr>
        <p:txBody>
          <a:bodyPr/>
          <a:lstStyle/>
          <a:p>
            <a:r>
              <a:rPr lang="en-US" dirty="0">
                <a:solidFill>
                  <a:srgbClr val="C7D66F"/>
                </a:solidFill>
              </a:rPr>
              <a:t>“Learning from History”</a:t>
            </a:r>
          </a:p>
        </p:txBody>
      </p:sp>
    </p:spTree>
    <p:extLst>
      <p:ext uri="{BB962C8B-B14F-4D97-AF65-F5344CB8AC3E}">
        <p14:creationId xmlns:p14="http://schemas.microsoft.com/office/powerpoint/2010/main" val="238252893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9416" y="576996"/>
            <a:ext cx="6534823" cy="86598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10691" y="-309623"/>
            <a:ext cx="10018713" cy="1752599"/>
          </a:xfrm>
        </p:spPr>
        <p:txBody>
          <a:bodyPr/>
          <a:lstStyle/>
          <a:p>
            <a:r>
              <a:rPr lang="en-US" b="1" dirty="0">
                <a:solidFill>
                  <a:srgbClr val="45B1C7"/>
                </a:solidFill>
              </a:rPr>
              <a:t>Source One Technology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84310" y="1266463"/>
            <a:ext cx="10018713" cy="4291057"/>
          </a:xfrm>
        </p:spPr>
        <p:txBody>
          <a:bodyPr>
            <a:noAutofit/>
          </a:bodyPr>
          <a:lstStyle/>
          <a:p>
            <a:pPr>
              <a:buSzPct val="100000"/>
              <a:buBlip>
                <a:blip r:embed="rId3"/>
              </a:buBlip>
            </a:pPr>
            <a:r>
              <a:rPr lang="en-US" dirty="0"/>
              <a:t>What makes us different?</a:t>
            </a:r>
          </a:p>
          <a:p>
            <a:pPr lvl="1">
              <a:buSzPct val="100000"/>
              <a:buBlip>
                <a:blip r:embed="rId3"/>
              </a:buBlip>
            </a:pPr>
            <a:r>
              <a:rPr lang="en-US" b="1" dirty="0"/>
              <a:t>No</a:t>
            </a:r>
            <a:r>
              <a:rPr lang="en-US" dirty="0"/>
              <a:t> sales people</a:t>
            </a:r>
          </a:p>
          <a:p>
            <a:pPr lvl="1">
              <a:buSzPct val="100000"/>
              <a:buBlip>
                <a:blip r:embed="rId3"/>
              </a:buBlip>
            </a:pPr>
            <a:r>
              <a:rPr lang="en-US" dirty="0"/>
              <a:t>Experience in EDU (20+ Schools\Districts)</a:t>
            </a:r>
          </a:p>
          <a:p>
            <a:pPr lvl="1">
              <a:buSzPct val="100000"/>
              <a:buBlip>
                <a:blip r:embed="rId3"/>
              </a:buBlip>
            </a:pPr>
            <a:r>
              <a:rPr lang="en-US" dirty="0"/>
              <a:t>Vendor </a:t>
            </a:r>
            <a:r>
              <a:rPr lang="en-US" b="1" dirty="0"/>
              <a:t>agnostic</a:t>
            </a:r>
          </a:p>
          <a:p>
            <a:pPr lvl="1">
              <a:buSzPct val="100000"/>
              <a:buBlip>
                <a:blip r:embed="rId3"/>
              </a:buBlip>
            </a:pPr>
            <a:r>
              <a:rPr lang="en-US" dirty="0"/>
              <a:t>No Service Contracts Required</a:t>
            </a:r>
          </a:p>
          <a:p>
            <a:pPr lvl="1">
              <a:buSzPct val="100000"/>
              <a:buBlip>
                <a:blip r:embed="rId3"/>
              </a:buBlip>
            </a:pPr>
            <a:r>
              <a:rPr lang="en-US" dirty="0"/>
              <a:t>Right-sizing solutions</a:t>
            </a:r>
          </a:p>
          <a:p>
            <a:pPr lvl="1">
              <a:buSzPct val="100000"/>
              <a:buBlip>
                <a:blip r:embed="rId3"/>
              </a:buBlip>
            </a:pPr>
            <a:r>
              <a:rPr lang="en-US" dirty="0"/>
              <a:t>Same face</a:t>
            </a:r>
          </a:p>
        </p:txBody>
      </p:sp>
    </p:spTree>
    <p:extLst>
      <p:ext uri="{BB962C8B-B14F-4D97-AF65-F5344CB8AC3E}">
        <p14:creationId xmlns:p14="http://schemas.microsoft.com/office/powerpoint/2010/main" val="3730947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97992" y="601400"/>
            <a:ext cx="6534823" cy="86598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56048" y="-274899"/>
            <a:ext cx="10018713" cy="1752599"/>
          </a:xfrm>
        </p:spPr>
        <p:txBody>
          <a:bodyPr/>
          <a:lstStyle/>
          <a:p>
            <a:r>
              <a:rPr lang="en-US" b="1" dirty="0">
                <a:solidFill>
                  <a:srgbClr val="45B1C7"/>
                </a:solidFill>
              </a:rPr>
              <a:t>Standard Sensor Set</a:t>
            </a:r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552" y="1314644"/>
            <a:ext cx="11962448" cy="3053551"/>
          </a:xfrm>
        </p:spPr>
      </p:pic>
    </p:spTree>
    <p:extLst>
      <p:ext uri="{BB962C8B-B14F-4D97-AF65-F5344CB8AC3E}">
        <p14:creationId xmlns:p14="http://schemas.microsoft.com/office/powerpoint/2010/main" val="227272172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97992" y="601400"/>
            <a:ext cx="6534823" cy="86598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56048" y="-274899"/>
            <a:ext cx="10018713" cy="1752599"/>
          </a:xfrm>
        </p:spPr>
        <p:txBody>
          <a:bodyPr/>
          <a:lstStyle/>
          <a:p>
            <a:r>
              <a:rPr lang="en-US" b="1" dirty="0">
                <a:solidFill>
                  <a:srgbClr val="45B1C7"/>
                </a:solidFill>
              </a:rPr>
              <a:t>High Disk Reads on Server</a:t>
            </a:r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034" y="1295400"/>
            <a:ext cx="11887684" cy="3855720"/>
          </a:xfrm>
        </p:spPr>
      </p:pic>
    </p:spTree>
    <p:extLst>
      <p:ext uri="{BB962C8B-B14F-4D97-AF65-F5344CB8AC3E}">
        <p14:creationId xmlns:p14="http://schemas.microsoft.com/office/powerpoint/2010/main" val="633117713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0119" y="580856"/>
            <a:ext cx="6534823" cy="86598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8176" y="107066"/>
            <a:ext cx="10018711" cy="1339770"/>
          </a:xfrm>
        </p:spPr>
        <p:txBody>
          <a:bodyPr/>
          <a:lstStyle/>
          <a:p>
            <a:pPr lvl="0"/>
            <a:r>
              <a:rPr lang="en-US" b="1" dirty="0">
                <a:solidFill>
                  <a:srgbClr val="45B1C7"/>
                </a:solidFill>
                <a:latin typeface="Corbel" charset="0"/>
                <a:ea typeface="Corbel" charset="0"/>
                <a:cs typeface="Corbel" charset="0"/>
              </a:rPr>
              <a:t>Strategic Monitoring</a:t>
            </a:r>
            <a:br>
              <a:rPr lang="en-US" b="1" dirty="0">
                <a:solidFill>
                  <a:srgbClr val="45B1C7"/>
                </a:solidFill>
                <a:latin typeface="Corbel" charset="0"/>
                <a:ea typeface="Corbel" charset="0"/>
                <a:cs typeface="Corbel" charset="0"/>
              </a:rPr>
            </a:br>
            <a:endParaRPr lang="en-US" b="1" dirty="0">
              <a:solidFill>
                <a:srgbClr val="45B1C7"/>
              </a:solidFill>
              <a:latin typeface="Corbel" charset="0"/>
              <a:ea typeface="Corbel" charset="0"/>
              <a:cs typeface="Corbel" charset="0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91715" y="2653496"/>
            <a:ext cx="10018713" cy="1447800"/>
          </a:xfrm>
        </p:spPr>
        <p:txBody>
          <a:bodyPr/>
          <a:lstStyle/>
          <a:p>
            <a:r>
              <a:rPr lang="en-US" dirty="0">
                <a:solidFill>
                  <a:srgbClr val="C7D66F"/>
                </a:solidFill>
              </a:rPr>
              <a:t>“At this rate, we are certainly going to need more stuff.”</a:t>
            </a:r>
          </a:p>
        </p:txBody>
      </p:sp>
    </p:spTree>
    <p:extLst>
      <p:ext uri="{BB962C8B-B14F-4D97-AF65-F5344CB8AC3E}">
        <p14:creationId xmlns:p14="http://schemas.microsoft.com/office/powerpoint/2010/main" val="3656345343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97992" y="601400"/>
            <a:ext cx="6534823" cy="86598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56048" y="-274899"/>
            <a:ext cx="10018713" cy="1752599"/>
          </a:xfrm>
        </p:spPr>
        <p:txBody>
          <a:bodyPr/>
          <a:lstStyle/>
          <a:p>
            <a:r>
              <a:rPr lang="en-US" b="1" dirty="0">
                <a:solidFill>
                  <a:srgbClr val="45B1C7"/>
                </a:solidFill>
              </a:rPr>
              <a:t>vCPU Sizing</a:t>
            </a:r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2722" y="1224279"/>
            <a:ext cx="11428918" cy="4551919"/>
          </a:xfrm>
        </p:spPr>
      </p:pic>
    </p:spTree>
    <p:extLst>
      <p:ext uri="{BB962C8B-B14F-4D97-AF65-F5344CB8AC3E}">
        <p14:creationId xmlns:p14="http://schemas.microsoft.com/office/powerpoint/2010/main" val="2011015361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97992" y="601400"/>
            <a:ext cx="6534823" cy="86598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56048" y="-274899"/>
            <a:ext cx="10018713" cy="1752599"/>
          </a:xfrm>
        </p:spPr>
        <p:txBody>
          <a:bodyPr/>
          <a:lstStyle/>
          <a:p>
            <a:r>
              <a:rPr lang="en-US" b="1" dirty="0">
                <a:solidFill>
                  <a:srgbClr val="45B1C7"/>
                </a:solidFill>
              </a:rPr>
              <a:t>Server Hard drive Usage</a:t>
            </a:r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194" y="1244600"/>
            <a:ext cx="11476365" cy="4077824"/>
          </a:xfrm>
        </p:spPr>
      </p:pic>
    </p:spTree>
    <p:extLst>
      <p:ext uri="{BB962C8B-B14F-4D97-AF65-F5344CB8AC3E}">
        <p14:creationId xmlns:p14="http://schemas.microsoft.com/office/powerpoint/2010/main" val="1108424432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97992" y="601400"/>
            <a:ext cx="6534823" cy="86598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56048" y="-274899"/>
            <a:ext cx="10018713" cy="1752599"/>
          </a:xfrm>
        </p:spPr>
        <p:txBody>
          <a:bodyPr/>
          <a:lstStyle/>
          <a:p>
            <a:r>
              <a:rPr lang="en-US" b="1" dirty="0">
                <a:solidFill>
                  <a:srgbClr val="45B1C7"/>
                </a:solidFill>
              </a:rPr>
              <a:t>Internet Over a Year</a:t>
            </a:r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7044" y="1213485"/>
            <a:ext cx="11212036" cy="3756150"/>
          </a:xfrm>
        </p:spPr>
      </p:pic>
    </p:spTree>
    <p:extLst>
      <p:ext uri="{BB962C8B-B14F-4D97-AF65-F5344CB8AC3E}">
        <p14:creationId xmlns:p14="http://schemas.microsoft.com/office/powerpoint/2010/main" val="1914302772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97992" y="601400"/>
            <a:ext cx="6534823" cy="86598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56048" y="-274899"/>
            <a:ext cx="10018713" cy="1752599"/>
          </a:xfrm>
        </p:spPr>
        <p:txBody>
          <a:bodyPr/>
          <a:lstStyle/>
          <a:p>
            <a:r>
              <a:rPr lang="en-US" b="1" dirty="0">
                <a:solidFill>
                  <a:srgbClr val="45B1C7"/>
                </a:solidFill>
              </a:rPr>
              <a:t>Internet Over a Year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9713" y="1205369"/>
            <a:ext cx="11427502" cy="3320911"/>
          </a:xfrm>
        </p:spPr>
      </p:pic>
    </p:spTree>
    <p:extLst>
      <p:ext uri="{BB962C8B-B14F-4D97-AF65-F5344CB8AC3E}">
        <p14:creationId xmlns:p14="http://schemas.microsoft.com/office/powerpoint/2010/main" val="857775140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65762" y="680936"/>
            <a:ext cx="1047668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rgbClr val="45B1C7"/>
                </a:solidFill>
                <a:latin typeface="Corbel" charset="0"/>
                <a:ea typeface="Corbel" charset="0"/>
                <a:cs typeface="Corbel" charset="0"/>
              </a:rPr>
              <a:t>Questions?</a:t>
            </a:r>
          </a:p>
        </p:txBody>
      </p:sp>
    </p:spTree>
    <p:extLst>
      <p:ext uri="{BB962C8B-B14F-4D97-AF65-F5344CB8AC3E}">
        <p14:creationId xmlns:p14="http://schemas.microsoft.com/office/powerpoint/2010/main" val="52970819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9416" y="576996"/>
            <a:ext cx="6534823" cy="86598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10691" y="-309623"/>
            <a:ext cx="10018713" cy="1752599"/>
          </a:xfrm>
        </p:spPr>
        <p:txBody>
          <a:bodyPr/>
          <a:lstStyle/>
          <a:p>
            <a:r>
              <a:rPr lang="en-US" b="1" dirty="0">
                <a:solidFill>
                  <a:srgbClr val="45B1C7"/>
                </a:solidFill>
              </a:rPr>
              <a:t>Goals for This Session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84310" y="1266463"/>
            <a:ext cx="10018713" cy="3124201"/>
          </a:xfrm>
        </p:spPr>
        <p:txBody>
          <a:bodyPr/>
          <a:lstStyle/>
          <a:p>
            <a:pPr>
              <a:buSzPct val="100000"/>
              <a:buBlip>
                <a:blip r:embed="rId3"/>
              </a:buBlip>
            </a:pPr>
            <a:r>
              <a:rPr lang="en-US" dirty="0"/>
              <a:t>Define Monitoring</a:t>
            </a:r>
          </a:p>
          <a:p>
            <a:pPr>
              <a:buSzPct val="100000"/>
              <a:buBlip>
                <a:blip r:embed="rId3"/>
              </a:buBlip>
            </a:pPr>
            <a:r>
              <a:rPr lang="en-US" dirty="0"/>
              <a:t>Describe Effective Monitoring</a:t>
            </a:r>
          </a:p>
          <a:p>
            <a:pPr>
              <a:buSzPct val="100000"/>
              <a:buBlip>
                <a:blip r:embed="rId3"/>
              </a:buBlip>
            </a:pPr>
            <a:r>
              <a:rPr lang="en-US" dirty="0"/>
              <a:t>List Examples of Monitoring Software</a:t>
            </a:r>
          </a:p>
          <a:p>
            <a:pPr>
              <a:buSzPct val="100000"/>
              <a:buBlip>
                <a:blip r:embed="rId3"/>
              </a:buBlip>
            </a:pPr>
            <a:r>
              <a:rPr lang="en-US" dirty="0"/>
              <a:t>Demonstrate Real World Application</a:t>
            </a:r>
          </a:p>
        </p:txBody>
      </p:sp>
    </p:spTree>
    <p:extLst>
      <p:ext uri="{BB962C8B-B14F-4D97-AF65-F5344CB8AC3E}">
        <p14:creationId xmlns:p14="http://schemas.microsoft.com/office/powerpoint/2010/main" val="3886532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9417" y="576996"/>
            <a:ext cx="6447484" cy="85440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1795" y="-321197"/>
            <a:ext cx="10018713" cy="1752599"/>
          </a:xfrm>
        </p:spPr>
        <p:txBody>
          <a:bodyPr/>
          <a:lstStyle/>
          <a:p>
            <a:pPr marR="0" rtl="0"/>
            <a:r>
              <a:rPr lang="en-US" b="1" i="0" u="none" strike="noStrike" baseline="0" dirty="0">
                <a:solidFill>
                  <a:srgbClr val="45B1C7"/>
                </a:solidFill>
                <a:latin typeface="Corbel" charset="0"/>
                <a:ea typeface="Corbel" charset="0"/>
                <a:cs typeface="Corbel" charset="0"/>
              </a:rPr>
              <a:t>Monitor 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38012" y="872923"/>
            <a:ext cx="10018713" cy="3124201"/>
          </a:xfrm>
        </p:spPr>
        <p:txBody>
          <a:bodyPr/>
          <a:lstStyle/>
          <a:p>
            <a:pPr marR="0" lvl="0" rtl="0">
              <a:buSzPct val="100000"/>
              <a:buBlip>
                <a:blip r:embed="rId3"/>
              </a:buBlip>
            </a:pPr>
            <a:r>
              <a:rPr lang="en-US" b="0" i="0" u="none" strike="noStrike" baseline="0" dirty="0">
                <a:latin typeface="Corbel" charset="0"/>
                <a:ea typeface="Corbel" charset="0"/>
                <a:cs typeface="Corbel" charset="0"/>
              </a:rPr>
              <a:t>Definition</a:t>
            </a:r>
          </a:p>
          <a:p>
            <a:pPr marR="0" lvl="0" rtl="0">
              <a:buSzPct val="100000"/>
              <a:buBlip>
                <a:blip r:embed="rId3"/>
              </a:buBlip>
            </a:pPr>
            <a:r>
              <a:rPr lang="en-US" b="0" i="0" u="none" strike="noStrike" baseline="0" dirty="0">
                <a:latin typeface="Corbel" charset="0"/>
                <a:ea typeface="Corbel" charset="0"/>
                <a:cs typeface="Corbel" charset="0"/>
              </a:rPr>
              <a:t>Examples</a:t>
            </a:r>
          </a:p>
        </p:txBody>
      </p:sp>
    </p:spTree>
    <p:extLst>
      <p:ext uri="{BB962C8B-B14F-4D97-AF65-F5344CB8AC3E}">
        <p14:creationId xmlns:p14="http://schemas.microsoft.com/office/powerpoint/2010/main" val="12221092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9416" y="507546"/>
            <a:ext cx="6534823" cy="86598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45414" y="-344347"/>
            <a:ext cx="10018713" cy="1752599"/>
          </a:xfrm>
        </p:spPr>
        <p:txBody>
          <a:bodyPr/>
          <a:lstStyle/>
          <a:p>
            <a:r>
              <a:rPr lang="en-US" b="1" dirty="0">
                <a:solidFill>
                  <a:srgbClr val="45B1C7"/>
                </a:solidFill>
                <a:latin typeface="Corbel" charset="0"/>
                <a:ea typeface="Corbel" charset="0"/>
                <a:cs typeface="Corbel" charset="0"/>
              </a:rPr>
              <a:t>Definition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45414" y="1155279"/>
            <a:ext cx="10018713" cy="4028303"/>
          </a:xfrm>
        </p:spPr>
        <p:txBody>
          <a:bodyPr>
            <a:normAutofit fontScale="92500" lnSpcReduction="20000"/>
          </a:bodyPr>
          <a:lstStyle/>
          <a:p>
            <a:pPr>
              <a:buSzPct val="100000"/>
              <a:buBlip>
                <a:blip r:embed="rId3"/>
              </a:buBlip>
            </a:pPr>
            <a:r>
              <a:rPr lang="en-US" dirty="0"/>
              <a:t>a student appointed to assist in the conduct of a class or school, as to help take attendance or keep order. </a:t>
            </a:r>
          </a:p>
          <a:p>
            <a:pPr>
              <a:buSzPct val="100000"/>
              <a:buBlip>
                <a:blip r:embed="rId3"/>
              </a:buBlip>
            </a:pPr>
            <a:r>
              <a:rPr lang="en-US" dirty="0"/>
              <a:t>2. a person appointed to supervise students, applicants, etc., taking an examination, chiefly to prevent cheating; proctor. </a:t>
            </a:r>
          </a:p>
          <a:p>
            <a:pPr>
              <a:buSzPct val="100000"/>
              <a:buBlip>
                <a:blip r:embed="rId3"/>
              </a:buBlip>
            </a:pPr>
            <a:r>
              <a:rPr lang="en-US" dirty="0"/>
              <a:t>3. a person who admonishes, especially with reference to conduct. </a:t>
            </a:r>
          </a:p>
          <a:p>
            <a:pPr>
              <a:buSzPct val="100000"/>
              <a:buBlip>
                <a:blip r:embed="rId3"/>
              </a:buBlip>
            </a:pPr>
            <a:r>
              <a:rPr lang="en-US" dirty="0"/>
              <a:t>4. something that serves to remind or give warning. </a:t>
            </a:r>
          </a:p>
          <a:p>
            <a:pPr>
              <a:buSzPct val="100000"/>
              <a:buBlip>
                <a:blip r:embed="rId3"/>
              </a:buBlip>
            </a:pPr>
            <a:r>
              <a:rPr lang="en-US" dirty="0"/>
              <a:t>5. a device or arrangement for observing, detecting, or recording the operation of a machine or system, especially an automatic control system. </a:t>
            </a:r>
          </a:p>
          <a:p>
            <a:pPr>
              <a:buSzPct val="100000"/>
              <a:buBlip>
                <a:blip r:embed="rId3"/>
              </a:buBlip>
            </a:pPr>
            <a:r>
              <a:rPr lang="en-US" dirty="0"/>
              <a:t>…</a:t>
            </a:r>
          </a:p>
          <a:p>
            <a:pPr>
              <a:buSzPct val="100000"/>
              <a:buBlip>
                <a:blip r:embed="rId3"/>
              </a:buBlip>
            </a:pPr>
            <a:r>
              <a:rPr lang="en-US" dirty="0"/>
              <a:t>(Cite to dictionary.com)</a:t>
            </a:r>
          </a:p>
          <a:p>
            <a:pPr>
              <a:buSzPct val="100000"/>
              <a:buBlip>
                <a:blip r:embed="rId3"/>
              </a:buBlip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9071515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97841" y="634871"/>
            <a:ext cx="6534823" cy="86598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64392" y="-136002"/>
            <a:ext cx="10018713" cy="1752599"/>
          </a:xfrm>
        </p:spPr>
        <p:txBody>
          <a:bodyPr/>
          <a:lstStyle/>
          <a:p>
            <a:r>
              <a:rPr lang="en-US" b="1" dirty="0">
                <a:solidFill>
                  <a:srgbClr val="45B1C7"/>
                </a:solidFill>
                <a:latin typeface="Corbel" charset="0"/>
                <a:ea typeface="Corbel" charset="0"/>
                <a:cs typeface="Corbel" charset="0"/>
              </a:rPr>
              <a:t>Definition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72735" y="1525199"/>
            <a:ext cx="10018713" cy="3455773"/>
          </a:xfrm>
        </p:spPr>
        <p:txBody>
          <a:bodyPr>
            <a:normAutofit/>
          </a:bodyPr>
          <a:lstStyle/>
          <a:p>
            <a:pPr>
              <a:buSzPct val="100000"/>
              <a:buBlip>
                <a:blip r:embed="rId3"/>
              </a:buBlip>
            </a:pPr>
            <a:r>
              <a:rPr lang="en-US" dirty="0"/>
              <a:t>…</a:t>
            </a:r>
          </a:p>
          <a:p>
            <a:pPr>
              <a:buSzPct val="100000"/>
              <a:buBlip>
                <a:blip r:embed="rId3"/>
              </a:buBlip>
            </a:pPr>
            <a:r>
              <a:rPr lang="en-US" dirty="0"/>
              <a:t>Computers. a component, as a CRT, with a screen for viewing data at a computer terminal. </a:t>
            </a:r>
          </a:p>
          <a:p>
            <a:pPr>
              <a:buSzPct val="100000"/>
              <a:buBlip>
                <a:blip r:embed="rId3"/>
              </a:buBlip>
            </a:pPr>
            <a:r>
              <a:rPr lang="en-US" dirty="0"/>
              <a:t>a control program. </a:t>
            </a:r>
          </a:p>
          <a:p>
            <a:pPr>
              <a:buSzPct val="100000"/>
              <a:buBlip>
                <a:blip r:embed="rId3"/>
              </a:buBlip>
            </a:pPr>
            <a:r>
              <a:rPr lang="en-US" dirty="0"/>
              <a:t>a group of systems used to measure the performance of a computer system. </a:t>
            </a:r>
          </a:p>
          <a:p>
            <a:pPr>
              <a:buSzPct val="100000"/>
              <a:buBlip>
                <a:blip r:embed="rId3"/>
              </a:buBlip>
            </a:pPr>
            <a:endParaRPr lang="en-US" dirty="0"/>
          </a:p>
          <a:p>
            <a:pPr>
              <a:buSzPct val="100000"/>
              <a:buBlip>
                <a:blip r:embed="rId3"/>
              </a:buBlip>
            </a:pPr>
            <a:r>
              <a:rPr lang="en-US" dirty="0"/>
              <a:t>(Cite to dictionary.com)</a:t>
            </a:r>
          </a:p>
        </p:txBody>
      </p:sp>
    </p:spTree>
    <p:extLst>
      <p:ext uri="{BB962C8B-B14F-4D97-AF65-F5344CB8AC3E}">
        <p14:creationId xmlns:p14="http://schemas.microsoft.com/office/powerpoint/2010/main" val="315090861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8202532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Content Placeholder 2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8687" y="297550"/>
            <a:ext cx="7368772" cy="4973921"/>
          </a:xfrm>
        </p:spPr>
      </p:pic>
      <p:sp>
        <p:nvSpPr>
          <p:cNvPr id="5" name="TextBox 4"/>
          <p:cNvSpPr txBox="1"/>
          <p:nvPr/>
        </p:nvSpPr>
        <p:spPr>
          <a:xfrm>
            <a:off x="2983140" y="5383636"/>
            <a:ext cx="83284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http://www.saccade.com/writing/projects/PDP11/PDP-11.html</a:t>
            </a:r>
          </a:p>
        </p:txBody>
      </p:sp>
    </p:spTree>
    <p:extLst>
      <p:ext uri="{BB962C8B-B14F-4D97-AF65-F5344CB8AC3E}">
        <p14:creationId xmlns:p14="http://schemas.microsoft.com/office/powerpoint/2010/main" val="2297582970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arallax">
  <a:themeElements>
    <a:clrScheme name="Parallax">
      <a:dk1>
        <a:sysClr val="windowText" lastClr="000000"/>
      </a:dk1>
      <a:lt1>
        <a:sysClr val="window" lastClr="FFFFFF"/>
      </a:lt1>
      <a:dk2>
        <a:srgbClr val="212121"/>
      </a:dk2>
      <a:lt2>
        <a:srgbClr val="CDD0D1"/>
      </a:lt2>
      <a:accent1>
        <a:srgbClr val="30ACEC"/>
      </a:accent1>
      <a:accent2>
        <a:srgbClr val="80C34F"/>
      </a:accent2>
      <a:accent3>
        <a:srgbClr val="E29D3E"/>
      </a:accent3>
      <a:accent4>
        <a:srgbClr val="D64A3B"/>
      </a:accent4>
      <a:accent5>
        <a:srgbClr val="D64787"/>
      </a:accent5>
      <a:accent6>
        <a:srgbClr val="A666E1"/>
      </a:accent6>
      <a:hlink>
        <a:srgbClr val="3085ED"/>
      </a:hlink>
      <a:folHlink>
        <a:srgbClr val="82B6F4"/>
      </a:folHlink>
    </a:clrScheme>
    <a:fontScheme name="Parallax">
      <a:maj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rallax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04000"/>
              </a:schemeClr>
            </a:gs>
            <a:gs pos="100000">
              <a:schemeClr val="phClr">
                <a:tint val="84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2000"/>
              </a:schemeClr>
            </a:gs>
            <a:gs pos="100000">
              <a:schemeClr val="phClr">
                <a:shade val="88000"/>
                <a:lumMod val="94000"/>
              </a:schemeClr>
            </a:gs>
          </a:gsLst>
          <a:path path="circle">
            <a:fillToRect l="50000" t="100000" r="100000" b="50000"/>
          </a:path>
        </a:gradFill>
      </a:fillStyleLst>
      <a:lnStyleLst>
        <a:ln w="9525" cap="rnd" cmpd="sng" algn="ctr">
          <a:solidFill>
            <a:schemeClr val="phClr">
              <a:tint val="6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reflection blurRad="12700" stA="26000" endPos="32000" dist="12700" dir="5400000" sy="-100000" rotWithShape="0"/>
          </a:effectLst>
        </a:effectStyle>
        <a:effectStyle>
          <a:effectLst>
            <a:outerShdw blurRad="38100" dist="25400" dir="5400000" rotWithShape="0">
              <a:srgbClr val="000000">
                <a:alpha val="6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25400" h="127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98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76000"/>
                <a:satMod val="180000"/>
              </a:schemeClr>
              <a:schemeClr val="phClr">
                <a:tint val="80000"/>
                <a:satMod val="120000"/>
                <a:lumMod val="18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arallax" id="{3388167B-A2EB-4685-9635-1831D9AEF8C4}" vid="{4F7A876A-7598-49CA-AFC8-8EDA2551E4A7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Parallax</Template>
  <TotalTime>234</TotalTime>
  <Words>412</Words>
  <Application>Microsoft Office PowerPoint</Application>
  <PresentationFormat>Widescreen</PresentationFormat>
  <Paragraphs>100</Paragraphs>
  <Slides>37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37</vt:i4>
      </vt:variant>
    </vt:vector>
  </HeadingPairs>
  <TitlesOfParts>
    <vt:vector size="40" baseType="lpstr">
      <vt:lpstr>Arial</vt:lpstr>
      <vt:lpstr>Corbel</vt:lpstr>
      <vt:lpstr>Parallax</vt:lpstr>
      <vt:lpstr>An Ounce of Monitoring  – A Pound of Prevention.</vt:lpstr>
      <vt:lpstr>Source One Technology</vt:lpstr>
      <vt:lpstr>Source One Technology</vt:lpstr>
      <vt:lpstr>Goals for This Session</vt:lpstr>
      <vt:lpstr>Monitor </vt:lpstr>
      <vt:lpstr>Definition</vt:lpstr>
      <vt:lpstr>Definition</vt:lpstr>
      <vt:lpstr>PowerPoint Presentation</vt:lpstr>
      <vt:lpstr>PowerPoint Presentation</vt:lpstr>
      <vt:lpstr>What is this?</vt:lpstr>
      <vt:lpstr>PowerPoint Presentation</vt:lpstr>
      <vt:lpstr>PowerPoint Presentation</vt:lpstr>
      <vt:lpstr>PowerPoint Presentation</vt:lpstr>
      <vt:lpstr>PowerPoint Presentation</vt:lpstr>
      <vt:lpstr>Effective Monitoring</vt:lpstr>
      <vt:lpstr>Real-time picture</vt:lpstr>
      <vt:lpstr>Trends </vt:lpstr>
      <vt:lpstr>Strategic Monitoring</vt:lpstr>
      <vt:lpstr>Examples</vt:lpstr>
      <vt:lpstr>Examples</vt:lpstr>
      <vt:lpstr>PRTG – www.Paessler.com </vt:lpstr>
      <vt:lpstr>Realworld</vt:lpstr>
      <vt:lpstr>Real-time Monitoring </vt:lpstr>
      <vt:lpstr>Basic Sensor - Ping</vt:lpstr>
      <vt:lpstr>Exchange – Out of Control</vt:lpstr>
      <vt:lpstr>Failed Hardrive</vt:lpstr>
      <vt:lpstr>UPS Battery Life</vt:lpstr>
      <vt:lpstr>Monitoring Backups</vt:lpstr>
      <vt:lpstr>Monitoring for Trends </vt:lpstr>
      <vt:lpstr>Standard Sensor Set</vt:lpstr>
      <vt:lpstr>High Disk Reads on Server</vt:lpstr>
      <vt:lpstr>Strategic Monitoring </vt:lpstr>
      <vt:lpstr>vCPU Sizing</vt:lpstr>
      <vt:lpstr>Server Hard drive Usage</vt:lpstr>
      <vt:lpstr>Internet Over a Year</vt:lpstr>
      <vt:lpstr>Internet Over a Year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An Ounce of Monitoring – A Pound of Prevention.</dc:title>
  <dc:creator>Patrick McHugh</dc:creator>
  <cp:lastModifiedBy>Patrick McHugh</cp:lastModifiedBy>
  <cp:revision>42</cp:revision>
  <dcterms:created xsi:type="dcterms:W3CDTF">2016-02-11T04:06:18Z</dcterms:created>
  <dcterms:modified xsi:type="dcterms:W3CDTF">2016-02-29T18:55:28Z</dcterms:modified>
</cp:coreProperties>
</file>